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sldIdLst>
    <p:sldId id="270" r:id="rId3"/>
    <p:sldId id="273" r:id="rId4"/>
    <p:sldId id="278" r:id="rId5"/>
    <p:sldId id="259" r:id="rId6"/>
    <p:sldId id="280" r:id="rId7"/>
    <p:sldId id="281" r:id="rId8"/>
    <p:sldId id="282" r:id="rId9"/>
    <p:sldId id="264" r:id="rId10"/>
    <p:sldId id="266" r:id="rId11"/>
    <p:sldId id="265" r:id="rId12"/>
    <p:sldId id="268" r:id="rId13"/>
    <p:sldId id="269" r:id="rId14"/>
    <p:sldId id="283" r:id="rId15"/>
    <p:sldId id="287" r:id="rId16"/>
    <p:sldId id="288" r:id="rId17"/>
    <p:sldId id="289" r:id="rId18"/>
    <p:sldId id="284" r:id="rId19"/>
    <p:sldId id="292" r:id="rId20"/>
    <p:sldId id="285" r:id="rId21"/>
    <p:sldId id="293" r:id="rId22"/>
    <p:sldId id="297" r:id="rId23"/>
    <p:sldId id="294" r:id="rId24"/>
    <p:sldId id="295" r:id="rId25"/>
    <p:sldId id="296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4747" autoAdjust="0"/>
  </p:normalViewPr>
  <p:slideViewPr>
    <p:cSldViewPr>
      <p:cViewPr varScale="1">
        <p:scale>
          <a:sx n="45" d="100"/>
          <a:sy n="45" d="100"/>
        </p:scale>
        <p:origin x="-6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4AA53-F42E-4667-B31A-7246001B67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64463"/>
      </p:ext>
    </p:extLst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18A9B-7BF1-4B75-AEE9-08206ACE3A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4559"/>
      </p:ext>
    </p:extLst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9B93B-4618-4713-A6EC-195588A8EC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23979"/>
      </p:ext>
    </p:extLst>
  </p:cSld>
  <p:clrMapOvr>
    <a:masterClrMapping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B251-2F67-40F0-B572-323A6715C8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4174"/>
      </p:ext>
    </p:extLst>
  </p:cSld>
  <p:clrMapOvr>
    <a:masterClrMapping/>
  </p:clrMapOvr>
  <p:transition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8EA42-6500-43B1-816B-F69D319CBD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2262"/>
      </p:ext>
    </p:extLst>
  </p:cSld>
  <p:clrMapOvr>
    <a:masterClrMapping/>
  </p:clrMapOvr>
  <p:transition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6B918-9905-413F-BB53-4CBCB53A57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43929"/>
      </p:ext>
    </p:extLst>
  </p:cSld>
  <p:clrMapOvr>
    <a:masterClrMapping/>
  </p:clrMapOvr>
  <p:transition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D7887-564D-4B0C-B199-47697F3AA6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00129"/>
      </p:ext>
    </p:extLst>
  </p:cSld>
  <p:clrMapOvr>
    <a:masterClrMapping/>
  </p:clrMapOvr>
  <p:transition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3E2EA-EA59-486E-99EE-C87E4C7AE8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7369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9AA4F-BD72-4C82-96C6-92B25E9553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73860"/>
      </p:ext>
    </p:extLst>
  </p:cSld>
  <p:clrMapOvr>
    <a:masterClrMapping/>
  </p:clrMapOvr>
  <p:transition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A3ED-C3F2-46D7-884C-72341A21CF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07815"/>
      </p:ext>
    </p:extLst>
  </p:cSld>
  <p:clrMapOvr>
    <a:masterClrMapping/>
  </p:clrMapOvr>
  <p:transition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D82DA-2D73-4923-BDC5-351320BB45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89924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4B7D11-B833-4292-93A8-8D28F65FB7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Школа\Вся методическая работа\Прэзентацыі да выступлення на МА раёна\весна\49a3eac1d88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be-BY" sz="4000" dirty="0">
                <a:solidFill>
                  <a:srgbClr val="C00000"/>
                </a:solidFill>
              </a:rPr>
              <a:t>Правапіс прыслоўяў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be-BY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Разам: </a:t>
            </a:r>
          </a:p>
          <a:p>
            <a:r>
              <a:rPr lang="be-BY" sz="6200" dirty="0" smtClean="0">
                <a:cs typeface="Times New Roman" pitchFamily="18" charset="0"/>
              </a:rPr>
              <a:t>прыслоўі, што маюць у сваім саставе назоўнікі, якія ў сучаснай беларускай мове не ўжываюцца: </a:t>
            </a:r>
            <a:r>
              <a:rPr lang="be-BY" sz="6200" dirty="0" smtClean="0">
                <a:solidFill>
                  <a:srgbClr val="7030A0"/>
                </a:solidFill>
                <a:cs typeface="Times New Roman" pitchFamily="18" charset="0"/>
              </a:rPr>
              <a:t>даспадобы, насцеж;</a:t>
            </a:r>
          </a:p>
          <a:p>
            <a:r>
              <a:rPr lang="be-BY" sz="6200" dirty="0" smtClean="0">
                <a:cs typeface="Times New Roman" pitchFamily="18" charset="0"/>
              </a:rPr>
              <a:t>прыслоўі з прасторавым і часавым значэннем, што маюць у сваім саставе назоўнікі: </a:t>
            </a:r>
            <a:r>
              <a:rPr lang="be-BY" sz="6200" dirty="0" smtClean="0">
                <a:solidFill>
                  <a:srgbClr val="7030A0"/>
                </a:solidFill>
                <a:cs typeface="Times New Roman" pitchFamily="18" charset="0"/>
              </a:rPr>
              <a:t>уверх, угару, звечара, удаль;</a:t>
            </a:r>
          </a:p>
          <a:p>
            <a:r>
              <a:rPr lang="be-BY" sz="6200" dirty="0" smtClean="0">
                <a:cs typeface="Times New Roman" pitchFamily="18" charset="0"/>
              </a:rPr>
              <a:t> прыслоўі, утвораныя шляхам спалучэння прыназоўнікаў з рознымі склонавымі формамі кароткіх прыметнікаў: </a:t>
            </a:r>
            <a:r>
              <a:rPr lang="be-BY" sz="6200" dirty="0" smtClean="0">
                <a:solidFill>
                  <a:srgbClr val="7030A0"/>
                </a:solidFill>
                <a:cs typeface="Times New Roman" pitchFamily="18" charset="0"/>
              </a:rPr>
              <a:t>зацемна, здаўна, справа;</a:t>
            </a:r>
          </a:p>
          <a:p>
            <a:r>
              <a:rPr lang="be-BY" sz="6200" dirty="0" smtClean="0">
                <a:cs typeface="Times New Roman" pitchFamily="18" charset="0"/>
              </a:rPr>
              <a:t>прыслоўі, утвораныя шляхам спалучэння прыназоўнікаў </a:t>
            </a:r>
            <a:r>
              <a:rPr lang="be-BY" sz="7400" dirty="0" smtClean="0">
                <a:solidFill>
                  <a:srgbClr val="C00000"/>
                </a:solidFill>
                <a:cs typeface="Times New Roman" pitchFamily="18" charset="0"/>
              </a:rPr>
              <a:t>у, на </a:t>
            </a:r>
            <a:r>
              <a:rPr lang="be-BY" sz="6200" dirty="0" smtClean="0">
                <a:cs typeface="Times New Roman" pitchFamily="18" charset="0"/>
              </a:rPr>
              <a:t>з поўнымі прыметнікамі ў форме жаночага роду вінавальнага склону: </a:t>
            </a:r>
            <a:r>
              <a:rPr lang="be-BY" sz="6200" dirty="0" smtClean="0">
                <a:solidFill>
                  <a:srgbClr val="7030A0"/>
                </a:solidFill>
                <a:cs typeface="Times New Roman" pitchFamily="18" charset="0"/>
              </a:rPr>
              <a:t>упустую, наўдалую</a:t>
            </a:r>
            <a:r>
              <a:rPr lang="be-BY" sz="6200" dirty="0" smtClean="0">
                <a:cs typeface="Times New Roman" pitchFamily="18" charset="0"/>
              </a:rPr>
              <a:t>;</a:t>
            </a:r>
          </a:p>
          <a:p>
            <a:r>
              <a:rPr lang="be-BY" sz="6200" dirty="0" smtClean="0">
                <a:cs typeface="Times New Roman" pitchFamily="18" charset="0"/>
              </a:rPr>
              <a:t>прыслоўі, утвораныя шляхам спалучэння прыназоўнікаў </a:t>
            </a:r>
            <a:r>
              <a:rPr lang="en-US" sz="6200" dirty="0" smtClean="0">
                <a:cs typeface="Times New Roman" pitchFamily="18" charset="0"/>
              </a:rPr>
              <a:t> </a:t>
            </a:r>
            <a:r>
              <a:rPr lang="be-BY" sz="7400" dirty="0" smtClean="0">
                <a:solidFill>
                  <a:srgbClr val="C00000"/>
                </a:solidFill>
                <a:cs typeface="Times New Roman" pitchFamily="18" charset="0"/>
              </a:rPr>
              <a:t>у, на </a:t>
            </a:r>
            <a:r>
              <a:rPr lang="be-BY" sz="6200" dirty="0" smtClean="0">
                <a:cs typeface="Times New Roman" pitchFamily="18" charset="0"/>
              </a:rPr>
              <a:t>з лічэбнікамі: </a:t>
            </a:r>
            <a:r>
              <a:rPr lang="be-BY" sz="6200" dirty="0" smtClean="0">
                <a:solidFill>
                  <a:srgbClr val="7030A0"/>
                </a:solidFill>
                <a:cs typeface="Times New Roman" pitchFamily="18" charset="0"/>
              </a:rPr>
              <a:t>утрох, ушасцёх, надвае;</a:t>
            </a:r>
          </a:p>
          <a:p>
            <a:r>
              <a:rPr lang="be-BY" sz="6200" dirty="0" smtClean="0">
                <a:cs typeface="Times New Roman" pitchFamily="18" charset="0"/>
              </a:rPr>
              <a:t>прыслоўі, утвораныя шляхам спалучэння прыназоўнікаў  з некаторымі займеннікамі: </a:t>
            </a:r>
            <a:r>
              <a:rPr lang="be-BY" sz="6200" dirty="0" smtClean="0">
                <a:solidFill>
                  <a:srgbClr val="7030A0"/>
                </a:solidFill>
                <a:cs typeface="Times New Roman" pitchFamily="18" charset="0"/>
              </a:rPr>
              <a:t>зусім, навошта, потым</a:t>
            </a:r>
            <a:endParaRPr lang="be-BY" sz="6200" dirty="0" smtClean="0">
              <a:cs typeface="Times New Roman" pitchFamily="18" charset="0"/>
            </a:endParaRPr>
          </a:p>
          <a:p>
            <a:endParaRPr lang="be-BY" sz="62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be-BY" sz="6200" dirty="0" smtClean="0">
                <a:cs typeface="Times New Roman" pitchFamily="18" charset="0"/>
              </a:rPr>
              <a:t>          Прыслоўі з постфіксам  -</a:t>
            </a:r>
            <a:r>
              <a:rPr lang="be-BY" sz="6200" dirty="0" smtClean="0">
                <a:solidFill>
                  <a:srgbClr val="C00000"/>
                </a:solidFill>
                <a:cs typeface="Times New Roman" pitchFamily="18" charset="0"/>
              </a:rPr>
              <a:t>сьці</a:t>
            </a:r>
            <a:r>
              <a:rPr lang="be-BY" sz="6200" dirty="0" smtClean="0">
                <a:cs typeface="Times New Roman" pitchFamily="18" charset="0"/>
              </a:rPr>
              <a:t>:  дзесьці, камусьці</a:t>
            </a:r>
          </a:p>
          <a:p>
            <a:pPr marL="0" indent="0">
              <a:buNone/>
            </a:pPr>
            <a:endParaRPr lang="ru-RU" sz="6200" dirty="0" smtClean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be-BY" dirty="0"/>
              <a:t> </a:t>
            </a:r>
            <a:endParaRPr lang="ru-RU" dirty="0"/>
          </a:p>
          <a:p>
            <a:pPr marL="0" indent="0">
              <a:buNone/>
            </a:pPr>
            <a:r>
              <a:rPr lang="be-BY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5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be-BY" sz="4000" dirty="0">
                <a:solidFill>
                  <a:srgbClr val="C00000"/>
                </a:solidFill>
              </a:rPr>
              <a:t>Правапіс прыслоўяў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be-BY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Асобна:                 </a:t>
            </a:r>
          </a:p>
          <a:p>
            <a:r>
              <a:rPr lang="be-BY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палучэнні назоўнікаў з прыназоўнікамі, якія не канчаткова перайшлі ў прыслоўі, бо назоўнік можа ўжывацца ў розных склонавых формах: </a:t>
            </a:r>
            <a:r>
              <a:rPr lang="be-BY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памяць, да пары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be-BY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стойлівыя спалучэнні, у якіх слова паўтараецца ў розных склонах з прыназоўнікамі: </a:t>
            </a:r>
            <a:r>
              <a:rPr lang="be-BY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дзень у дзень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be-BY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палучэнні назоўнікаў, якія пачынаюцца галоснай з прыназоўнікам </a:t>
            </a:r>
            <a:r>
              <a:rPr lang="be-BY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e-BY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абмен, у абдымку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be-BY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палучэнні назоўнікаў з прыназоўнікамі </a:t>
            </a:r>
            <a:r>
              <a:rPr lang="be-BY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без, з, да, на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be-BY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без аглядкі, з разбегу, да месца, на віду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be-B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спалучэнні слоў </a:t>
            </a:r>
            <a:r>
              <a:rPr lang="be-BY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усё роўна, без дай прычыны, не да смеху, як след.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        Прыслоўі з часціцамі </a:t>
            </a:r>
            <a:r>
              <a:rPr lang="be-BY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 (б), жа (ж): 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даўно б, там жа</a:t>
            </a:r>
            <a:endParaRPr lang="be-BY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3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be-BY" sz="3600" dirty="0">
                <a:solidFill>
                  <a:srgbClr val="C00000"/>
                </a:solidFill>
              </a:rPr>
              <a:t>Правапіс прыслоўяў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e-BY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 дэфіс:            </a:t>
            </a:r>
          </a:p>
          <a:p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пасля прыстаўкі па- ў прыслоўях з суфіксамі </a:t>
            </a:r>
            <a:r>
              <a:rPr lang="be-BY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-ому, -аму, -яму, -йму, - ску, -цку, -ы(-і)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e-BY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па-дзелавому, па-англійску, па-латыні;</a:t>
            </a:r>
          </a:p>
          <a:p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асля прыстаўкі па- ў прыслоўях, утвораных ад парадкавых лічэбнікаў: </a:t>
            </a:r>
            <a:r>
              <a:rPr lang="be-BY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па-першае, па- трэцяе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асля прыстаўкі </a:t>
            </a:r>
            <a:r>
              <a:rPr lang="be-BY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па-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 ў прыслоўях, дзе паўтараюцца аднолькавыя, блізкія або антанімічныя словы: </a:t>
            </a:r>
            <a:r>
              <a:rPr lang="be-BY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ціха-ціха, шыварат-навыварат;</a:t>
            </a:r>
          </a:p>
          <a:p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 прыслоўях з прыстаўкай абы-, постфіксаў -небудзь: </a:t>
            </a:r>
          </a:p>
          <a:p>
            <a:pPr marL="0" indent="0">
              <a:buNone/>
            </a:pP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e-BY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абы-як, як-небудзь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be-BY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 е с н а. М а й. М а р т. А п р е л ь.</a:t>
            </a:r>
          </a:p>
        </p:txBody>
      </p:sp>
      <p:pic>
        <p:nvPicPr>
          <p:cNvPr id="3" name="Picture 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24" y="1252519"/>
            <a:ext cx="3352241" cy="49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88641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Вясна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550" y="1252520"/>
            <a:ext cx="544257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e-BY" sz="2000" dirty="0" smtClean="0"/>
          </a:p>
          <a:p>
            <a:r>
              <a:rPr lang="be-BY" sz="2000" dirty="0"/>
              <a:t> </a:t>
            </a:r>
            <a:r>
              <a:rPr lang="be-BY" sz="2000" dirty="0" smtClean="0"/>
              <a:t>         </a:t>
            </a:r>
            <a:r>
              <a:rPr lang="be-BY" sz="2400" dirty="0" smtClean="0"/>
              <a:t>Вясной </a:t>
            </a:r>
            <a:r>
              <a:rPr lang="be-BY" sz="2400" dirty="0"/>
              <a:t>прырода паступова абуджаецца ад зімовага сну. І хоць яшчэ скрозь ляжыць снег, на </a:t>
            </a:r>
            <a:r>
              <a:rPr lang="be-BY" sz="2400" dirty="0" smtClean="0"/>
              <a:t>дварэ </a:t>
            </a:r>
            <a:r>
              <a:rPr lang="be-BY" sz="2400" dirty="0"/>
              <a:t>часам здараецца сапраўдная </a:t>
            </a:r>
            <a:r>
              <a:rPr lang="be-BY" sz="2400" dirty="0" smtClean="0"/>
              <a:t>заві-руха</a:t>
            </a:r>
            <a:r>
              <a:rPr lang="be-BY" sz="2400" dirty="0"/>
              <a:t>, вясна бярэ сваё. Неба паціху вызваляецца ад цяжкіх </a:t>
            </a:r>
            <a:r>
              <a:rPr lang="be-BY" sz="2400" dirty="0" smtClean="0"/>
              <a:t>халодных </a:t>
            </a:r>
            <a:r>
              <a:rPr lang="be-BY" sz="2400" dirty="0"/>
              <a:t>хмар. А сонейка </a:t>
            </a:r>
            <a:r>
              <a:rPr lang="be-BY" sz="2400" dirty="0" smtClean="0"/>
              <a:t>ўзнімаецца </a:t>
            </a:r>
            <a:r>
              <a:rPr lang="be-BY" sz="2400" dirty="0"/>
              <a:t>ўсё вышэй ды вышэй і </a:t>
            </a:r>
            <a:r>
              <a:rPr lang="be-BY" sz="2400" dirty="0" smtClean="0"/>
              <a:t>ўпэўнена пасы-лае </a:t>
            </a:r>
            <a:r>
              <a:rPr lang="be-BY" sz="2400" dirty="0"/>
              <a:t>на зямлю свае </a:t>
            </a:r>
            <a:r>
              <a:rPr lang="be-BY" sz="2400" dirty="0" smtClean="0"/>
              <a:t>ласкавыя </a:t>
            </a:r>
            <a:r>
              <a:rPr lang="be-BY" sz="2400" dirty="0"/>
              <a:t>промні. Усюды цямнее снег. Непрыкметна з’яўляюцца першыя праталіны. Ціха і больш ласкава дзьме ветрык. У </a:t>
            </a:r>
            <a:r>
              <a:rPr lang="be-BY" sz="2400" dirty="0" smtClean="0"/>
              <a:t>прыродзе  радасна </a:t>
            </a:r>
            <a:r>
              <a:rPr lang="be-BY" sz="2400" dirty="0"/>
              <a:t>і ўрачыста.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9551" y="706549"/>
            <a:ext cx="8650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dirty="0" smtClean="0"/>
              <a:t>      </a:t>
            </a:r>
            <a:r>
              <a:rPr lang="be-BY" sz="2000" b="1" u="sng" dirty="0" smtClean="0"/>
              <a:t>Заданне</a:t>
            </a:r>
            <a:r>
              <a:rPr lang="be-BY" sz="2000" u="sng" dirty="0" smtClean="0"/>
              <a:t>:</a:t>
            </a:r>
            <a:r>
              <a:rPr lang="be-BY" sz="2000" dirty="0" smtClean="0"/>
              <a:t> вызначце тэму тэксту, </a:t>
            </a:r>
            <a:r>
              <a:rPr lang="be-BY" sz="2000" dirty="0"/>
              <a:t>стыль </a:t>
            </a:r>
            <a:r>
              <a:rPr lang="be-BY" sz="2000" dirty="0" smtClean="0"/>
              <a:t> </a:t>
            </a:r>
            <a:r>
              <a:rPr lang="be-BY" sz="2000" dirty="0"/>
              <a:t>і тып </a:t>
            </a:r>
            <a:r>
              <a:rPr lang="be-BY" sz="2000" dirty="0" smtClean="0"/>
              <a:t>маўлення; </a:t>
            </a:r>
          </a:p>
          <a:p>
            <a:r>
              <a:rPr lang="be-BY" sz="2000" dirty="0" smtClean="0"/>
              <a:t>падкрэсліце прыслоўі </a:t>
            </a:r>
            <a:r>
              <a:rPr lang="be-BY" sz="2000" dirty="0"/>
              <a:t>як члены </a:t>
            </a:r>
            <a:r>
              <a:rPr lang="be-BY" sz="2000" dirty="0" smtClean="0"/>
              <a:t>сказа.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67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 е с н а. М а й. М а р т. А п р е л 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188641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Вясна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550" y="1252520"/>
            <a:ext cx="5154538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be-BY" sz="2000" dirty="0" smtClean="0"/>
              <a:t>        </a:t>
            </a:r>
            <a:r>
              <a:rPr lang="be-BY" sz="2400" dirty="0" smtClean="0"/>
              <a:t>Вясной </a:t>
            </a:r>
            <a:r>
              <a:rPr lang="be-BY" sz="2400" dirty="0"/>
              <a:t>прырода </a:t>
            </a:r>
            <a:r>
              <a:rPr lang="be-BY" sz="2400" dirty="0">
                <a:solidFill>
                  <a:srgbClr val="FF0000"/>
                </a:solidFill>
              </a:rPr>
              <a:t>паступова</a:t>
            </a:r>
            <a:r>
              <a:rPr lang="be-BY" sz="2400" i="1" dirty="0"/>
              <a:t> </a:t>
            </a:r>
            <a:r>
              <a:rPr lang="be-BY" sz="2400" dirty="0"/>
              <a:t>абуджаецца ад зімовага сну. І хоць </a:t>
            </a:r>
            <a:r>
              <a:rPr lang="be-BY" sz="2400" dirty="0">
                <a:solidFill>
                  <a:srgbClr val="FF0000"/>
                </a:solidFill>
              </a:rPr>
              <a:t>яшчэ скрозь </a:t>
            </a:r>
            <a:r>
              <a:rPr lang="be-BY" sz="2400" dirty="0"/>
              <a:t>ляжыць снег, на дварэ </a:t>
            </a:r>
            <a:r>
              <a:rPr lang="be-BY" sz="2400" dirty="0">
                <a:solidFill>
                  <a:srgbClr val="FF0000"/>
                </a:solidFill>
              </a:rPr>
              <a:t>часам</a:t>
            </a:r>
            <a:r>
              <a:rPr lang="be-BY" sz="2400" i="1" dirty="0">
                <a:solidFill>
                  <a:srgbClr val="FF0000"/>
                </a:solidFill>
              </a:rPr>
              <a:t> </a:t>
            </a:r>
            <a:r>
              <a:rPr lang="be-BY" sz="2400" dirty="0"/>
              <a:t>здараецца сапраўдная завіруха, вясна бярэ сваё. Неба </a:t>
            </a:r>
            <a:r>
              <a:rPr lang="be-BY" sz="2400" dirty="0">
                <a:solidFill>
                  <a:srgbClr val="FF0000"/>
                </a:solidFill>
              </a:rPr>
              <a:t>паціху</a:t>
            </a:r>
            <a:r>
              <a:rPr lang="be-BY" sz="2400" dirty="0"/>
              <a:t> вызваляецца ад цяжкіх халодных хмар. А сонейка ўзнімаецца ўсё </a:t>
            </a:r>
            <a:r>
              <a:rPr lang="be-BY" sz="2400" dirty="0">
                <a:solidFill>
                  <a:srgbClr val="FF0000"/>
                </a:solidFill>
              </a:rPr>
              <a:t>вышэй</a:t>
            </a:r>
            <a:r>
              <a:rPr lang="be-BY" sz="2400" dirty="0"/>
              <a:t> ды </a:t>
            </a:r>
            <a:r>
              <a:rPr lang="be-BY" sz="2400" dirty="0">
                <a:solidFill>
                  <a:srgbClr val="FF0000"/>
                </a:solidFill>
              </a:rPr>
              <a:t>вышэй</a:t>
            </a:r>
            <a:r>
              <a:rPr lang="be-BY" sz="2400" dirty="0"/>
              <a:t> і </a:t>
            </a:r>
            <a:r>
              <a:rPr lang="be-BY" sz="2400" dirty="0">
                <a:solidFill>
                  <a:srgbClr val="FF0000"/>
                </a:solidFill>
              </a:rPr>
              <a:t>ўпэўнена</a:t>
            </a:r>
            <a:r>
              <a:rPr lang="be-BY" sz="2400" dirty="0"/>
              <a:t> пасылае на зямлю свае ласкавыя промні. </a:t>
            </a:r>
            <a:r>
              <a:rPr lang="be-BY" sz="2400" dirty="0">
                <a:solidFill>
                  <a:srgbClr val="FF0000"/>
                </a:solidFill>
              </a:rPr>
              <a:t>Усюды </a:t>
            </a:r>
            <a:r>
              <a:rPr lang="be-BY" sz="2400" dirty="0"/>
              <a:t>цямнее снег. </a:t>
            </a:r>
            <a:r>
              <a:rPr lang="be-BY" sz="2400" dirty="0">
                <a:solidFill>
                  <a:srgbClr val="FF0000"/>
                </a:solidFill>
              </a:rPr>
              <a:t>Непрыкметна</a:t>
            </a:r>
            <a:r>
              <a:rPr lang="be-BY" sz="2400" dirty="0"/>
              <a:t> з’яўляюцца першыя праталіны. </a:t>
            </a:r>
            <a:r>
              <a:rPr lang="be-BY" sz="2400" dirty="0">
                <a:solidFill>
                  <a:srgbClr val="FF0000"/>
                </a:solidFill>
              </a:rPr>
              <a:t>Ціха </a:t>
            </a:r>
            <a:r>
              <a:rPr lang="be-BY" sz="2400" dirty="0"/>
              <a:t>і больш </a:t>
            </a:r>
            <a:r>
              <a:rPr lang="be-BY" sz="2400" dirty="0">
                <a:solidFill>
                  <a:srgbClr val="FF0000"/>
                </a:solidFill>
              </a:rPr>
              <a:t>ласкава </a:t>
            </a:r>
            <a:r>
              <a:rPr lang="be-BY" sz="2400" dirty="0"/>
              <a:t>дзьме ветрык. У прыродзе  </a:t>
            </a:r>
            <a:r>
              <a:rPr lang="be-BY" sz="2400" dirty="0">
                <a:solidFill>
                  <a:srgbClr val="FF0000"/>
                </a:solidFill>
              </a:rPr>
              <a:t>радасна</a:t>
            </a:r>
            <a:r>
              <a:rPr lang="be-BY" sz="2400" dirty="0"/>
              <a:t> і </a:t>
            </a:r>
            <a:r>
              <a:rPr lang="be-BY" sz="2400" dirty="0">
                <a:solidFill>
                  <a:srgbClr val="FF0000"/>
                </a:solidFill>
              </a:rPr>
              <a:t>ўрачыста</a:t>
            </a:r>
            <a:r>
              <a:rPr lang="be-BY" sz="2400" dirty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88695"/>
            <a:ext cx="2265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u="sng" dirty="0">
                <a:solidFill>
                  <a:srgbClr val="7030A0"/>
                </a:solidFill>
              </a:rPr>
              <a:t>Самакантроль</a:t>
            </a:r>
            <a:endParaRPr lang="ru-RU" sz="2400" u="sng" dirty="0">
              <a:solidFill>
                <a:srgbClr val="7030A0"/>
              </a:solidFill>
            </a:endParaRPr>
          </a:p>
        </p:txBody>
      </p:sp>
      <p:pic>
        <p:nvPicPr>
          <p:cNvPr id="7" name="Picture 3" descr="untitle233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К нам весна шагает быстрыми шагами. И сугробы тают под её ногами. Чёрные проталины на полях видны. Верно, очень тёплые ноги у весны.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60648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200" b="1" dirty="0">
                <a:solidFill>
                  <a:srgbClr val="0070C0"/>
                </a:solidFill>
              </a:rPr>
              <a:t>Размеркавальны дыктант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86114"/>
              </p:ext>
            </p:extLst>
          </p:nvPr>
        </p:nvGraphicFramePr>
        <p:xfrm>
          <a:off x="539551" y="1099790"/>
          <a:ext cx="8064897" cy="49695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62993"/>
                <a:gridCol w="1162993"/>
                <a:gridCol w="1163694"/>
                <a:gridCol w="872245"/>
                <a:gridCol w="872245"/>
                <a:gridCol w="1390567"/>
                <a:gridCol w="1440160"/>
              </a:tblGrid>
              <a:tr h="7030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solidFill>
                            <a:srgbClr val="C00000"/>
                          </a:solidFill>
                          <a:effectLst/>
                        </a:rPr>
                        <a:t>Азначальныя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solidFill>
                            <a:srgbClr val="C00000"/>
                          </a:solidFill>
                          <a:effectLst/>
                        </a:rPr>
                        <a:t>Акалічнасныя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4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якасныя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effectLst/>
                        </a:rPr>
                        <a:t>спосабу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effectLst/>
                        </a:rPr>
                        <a:t>дзеяння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effectLst/>
                        </a:rPr>
                        <a:t>меры і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effectLst/>
                        </a:rPr>
                        <a:t>ступені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effectLst/>
                        </a:rPr>
                        <a:t>месца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effectLst/>
                        </a:rPr>
                        <a:t>часу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прычыны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мэты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9700" y="312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К нам весна шагает быстрыми шагами. И сугробы тают под её ногами. Чёрные проталины на полях видны. Верно, очень тёплые ноги у весны.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61576" y="310018"/>
            <a:ext cx="5658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b="1" dirty="0" smtClean="0">
                <a:solidFill>
                  <a:srgbClr val="0070C0"/>
                </a:solidFill>
              </a:rPr>
              <a:t>Размеркавальны   дыктант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02783"/>
              </p:ext>
            </p:extLst>
          </p:nvPr>
        </p:nvGraphicFramePr>
        <p:xfrm>
          <a:off x="251520" y="1124744"/>
          <a:ext cx="8568951" cy="53403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2905"/>
                <a:gridCol w="1711431"/>
                <a:gridCol w="1152128"/>
                <a:gridCol w="1008112"/>
                <a:gridCol w="1152128"/>
                <a:gridCol w="1296144"/>
                <a:gridCol w="936103"/>
              </a:tblGrid>
              <a:tr h="7030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solidFill>
                            <a:srgbClr val="C00000"/>
                          </a:solidFill>
                          <a:effectLst/>
                        </a:rPr>
                        <a:t>Азначальныя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solidFill>
                            <a:srgbClr val="C00000"/>
                          </a:solidFill>
                          <a:effectLst/>
                        </a:rPr>
                        <a:t>Акалічнасныя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якасныя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спосабу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дзеяння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меры і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</a:rPr>
                        <a:t>ступені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месца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часу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прычыны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мэты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3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вышэй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паступова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be-B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яшчэ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скрозь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вясной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3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упэўнена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паціху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усюды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часам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3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ціха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непрыкметна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3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ласкава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радасна 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3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урачыста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9700" y="312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68369"/>
            <a:ext cx="2304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u="sng" dirty="0">
                <a:solidFill>
                  <a:srgbClr val="7030A0"/>
                </a:solidFill>
              </a:rPr>
              <a:t>Самакантроль</a:t>
            </a:r>
            <a:endParaRPr lang="ru-RU" sz="24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 е с н а. М а й. М а р т. А п р е л ь.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333832"/>
            <a:ext cx="4392488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solidFill>
                  <a:srgbClr val="C00000"/>
                </a:solidFill>
                <a:latin typeface="Cambria" pitchFamily="18" charset="0"/>
              </a:rPr>
              <a:t>Фізкультхвілінка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 descr="медуниц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61" y="116632"/>
            <a:ext cx="4248039" cy="31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w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61" y="3428999"/>
            <a:ext cx="4189670" cy="29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лужниц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5786"/>
            <a:ext cx="4392489" cy="29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он-тра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45211"/>
            <a:ext cx="2934052" cy="22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Сон-трава.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332656"/>
            <a:ext cx="594682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lvl="0"/>
            <a:r>
              <a:rPr lang="be-BY" sz="2800" dirty="0">
                <a:solidFill>
                  <a:schemeClr val="accent2">
                    <a:lumMod val="75000"/>
                  </a:schemeClr>
                </a:solidFill>
              </a:rPr>
              <a:t>Гульня</a:t>
            </a:r>
            <a:r>
              <a:rPr lang="be-BY" sz="2800" dirty="0">
                <a:solidFill>
                  <a:srgbClr val="C00000"/>
                </a:solidFill>
              </a:rPr>
              <a:t> “Арфаграфічная эстафета”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909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dirty="0">
                <a:solidFill>
                  <a:srgbClr val="C00000"/>
                </a:solidFill>
              </a:rPr>
              <a:t>Карэспандэнты</a:t>
            </a:r>
            <a:r>
              <a:rPr lang="be-BY" dirty="0">
                <a:solidFill>
                  <a:srgbClr val="7030A0"/>
                </a:solidFill>
              </a:rPr>
              <a:t> – падкрэсліце словазлучэнні з прыслоўямі, якія пішуцца разам.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be-BY" dirty="0">
                <a:solidFill>
                  <a:srgbClr val="C00000"/>
                </a:solidFill>
              </a:rPr>
              <a:t>Мовазнаўцы</a:t>
            </a:r>
            <a:r>
              <a:rPr lang="be-BY" dirty="0">
                <a:solidFill>
                  <a:srgbClr val="7030A0"/>
                </a:solidFill>
              </a:rPr>
              <a:t> – падкрэсліце словазлучэнні з прыслоўямі, якія пішуцца асобна.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be-BY" dirty="0">
                <a:solidFill>
                  <a:srgbClr val="C00000"/>
                </a:solidFill>
              </a:rPr>
              <a:t>Рэдактары </a:t>
            </a:r>
            <a:r>
              <a:rPr lang="be-BY" dirty="0">
                <a:solidFill>
                  <a:srgbClr val="7030A0"/>
                </a:solidFill>
              </a:rPr>
              <a:t>– падкрэсліце словазлучэнні з прыслоўямі, якія пішуцца праз дэфіс</a:t>
            </a:r>
            <a:r>
              <a:rPr lang="be-BY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0566" y="2204864"/>
            <a:ext cx="8712968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         Вывучыць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(на)памяць,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дом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(на)супраць, бегчы (абы)куды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схапіць (на)ляту,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выканаць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(па)новаму, сустрэцца (у)першыню,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глядзець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(у)ніз,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ісці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(у)абдымку, ішлі (у)двух, вярнуцца (да)дому, апрануцца (па)святочнаму, чуваць (раз)пораз, зайсці (пад)вечар, чакаць (з)ранку (да)вечара,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чакаць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(доўга)доўга,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ісці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(па)двое,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адпачываў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(за)летась,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прачытаць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(дзе)небудзь, (па)таварыску даверліва, прыгравала (у)дзень, бегчы (без)аглядкі.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 е с н а. М а й. М а р т. А п р е л 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60648"/>
            <a:ext cx="594682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lvl="0"/>
            <a:r>
              <a:rPr lang="be-BY" sz="2800" dirty="0">
                <a:solidFill>
                  <a:schemeClr val="accent2">
                    <a:lumMod val="75000"/>
                  </a:schemeClr>
                </a:solidFill>
              </a:rPr>
              <a:t>Гульня</a:t>
            </a:r>
            <a:r>
              <a:rPr lang="be-BY" sz="2800" dirty="0">
                <a:solidFill>
                  <a:srgbClr val="C00000"/>
                </a:solidFill>
              </a:rPr>
              <a:t> “Арфаграфічная эстафета”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45862"/>
            <a:ext cx="2265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u="sng" dirty="0">
                <a:solidFill>
                  <a:srgbClr val="7030A0"/>
                </a:solidFill>
              </a:rPr>
              <a:t>Самакантроль</a:t>
            </a:r>
            <a:endParaRPr lang="ru-RU" sz="2400" u="sng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4572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sz="2200" dirty="0" smtClean="0"/>
              <a:t>        </a:t>
            </a:r>
            <a:r>
              <a:rPr lang="be-BY" sz="2800" dirty="0" smtClean="0">
                <a:solidFill>
                  <a:srgbClr val="FF0000"/>
                </a:solidFill>
              </a:rPr>
              <a:t>Разам</a:t>
            </a:r>
            <a:r>
              <a:rPr lang="be-BY" sz="2800" dirty="0">
                <a:solidFill>
                  <a:srgbClr val="FF0000"/>
                </a:solidFill>
              </a:rPr>
              <a:t>:</a:t>
            </a:r>
            <a:r>
              <a:rPr lang="be-BY" sz="2200" dirty="0"/>
              <a:t> дом насупраць, сустрэцца упершыню, глядзець уніз, ішлі  удвух, вярнуцца дадому, адпачываў залетась, прыгравала удзень.</a:t>
            </a:r>
            <a:endParaRPr lang="ru-RU" sz="2200" dirty="0"/>
          </a:p>
          <a:p>
            <a:r>
              <a:rPr lang="be-BY" sz="2200" dirty="0" smtClean="0"/>
              <a:t>        </a:t>
            </a:r>
            <a:r>
              <a:rPr lang="be-BY" sz="2400" dirty="0" smtClean="0">
                <a:solidFill>
                  <a:srgbClr val="FF0000"/>
                </a:solidFill>
              </a:rPr>
              <a:t>Асобна</a:t>
            </a:r>
            <a:r>
              <a:rPr lang="be-BY" sz="2400" dirty="0">
                <a:solidFill>
                  <a:srgbClr val="FF0000"/>
                </a:solidFill>
              </a:rPr>
              <a:t>:</a:t>
            </a:r>
            <a:r>
              <a:rPr lang="be-BY" sz="2200" dirty="0"/>
              <a:t> вывучыць на памяць, схапіць на ляту, ісці у абдымку, зайсці пад вечар, чакаць з ранку да вечара, ісці па двое, бегчы без аглядкі.</a:t>
            </a:r>
            <a:endParaRPr lang="ru-RU" sz="2200" dirty="0"/>
          </a:p>
          <a:p>
            <a:r>
              <a:rPr lang="be-BY" sz="2200" dirty="0" smtClean="0"/>
              <a:t>       </a:t>
            </a:r>
            <a:r>
              <a:rPr lang="be-BY" sz="2400" dirty="0" smtClean="0">
                <a:solidFill>
                  <a:srgbClr val="FF0000"/>
                </a:solidFill>
              </a:rPr>
              <a:t>Праз </a:t>
            </a:r>
            <a:r>
              <a:rPr lang="be-BY" sz="2400" dirty="0">
                <a:solidFill>
                  <a:srgbClr val="FF0000"/>
                </a:solidFill>
              </a:rPr>
              <a:t>дэфіс: </a:t>
            </a:r>
            <a:r>
              <a:rPr lang="be-BY" sz="2200" dirty="0"/>
              <a:t>бегчы абы-куды, выканаць па-новаму, апрануцца па-святочнаму, чуваць раз-пораз, чакаць доўга-доўга, прачытаць дзе-небудзь, па-таварыску даверліва.</a:t>
            </a:r>
            <a:endParaRPr lang="ru-RU" sz="2200" dirty="0"/>
          </a:p>
        </p:txBody>
      </p:sp>
      <p:pic>
        <p:nvPicPr>
          <p:cNvPr id="7" name="Picture 2" descr="E:\Школа\Вся методическая работа\Прэзентацыі да выступлення на МА раёна\весна\0038-049-S-kazhdym-dnjom-snegu-na-poljakh-ostajotsja-vsjo-menshe-i-menshe-a-prota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82298"/>
            <a:ext cx="4038600" cy="57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WordArt 2"/>
          <p:cNvSpPr>
            <a:spLocks noChangeArrowheads="1" noChangeShapeType="1" noTextEdit="1"/>
          </p:cNvSpPr>
          <p:nvPr/>
        </p:nvSpPr>
        <p:spPr bwMode="auto">
          <a:xfrm>
            <a:off x="645324" y="497165"/>
            <a:ext cx="76581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6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1571" name="Rectangle 19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Весна. Март, апрель, май.</a:t>
            </a:r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3937000" y="6451600"/>
            <a:ext cx="1270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hlinkClick r:id="rId2" tooltip="Скачать презентации для детей"/>
              </a:rPr>
              <a:t>900igr.net</a:t>
            </a: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4549" y="173365"/>
            <a:ext cx="3111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600" dirty="0">
                <a:solidFill>
                  <a:srgbClr val="C00000"/>
                </a:solidFill>
              </a:rPr>
              <a:t>Пралеска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51141"/>
            <a:ext cx="4392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dirty="0" smtClean="0"/>
              <a:t>Белыя бярозы</a:t>
            </a:r>
            <a:endParaRPr lang="ru-RU" sz="2800" dirty="0" smtClean="0"/>
          </a:p>
          <a:p>
            <a:r>
              <a:rPr lang="be-BY" sz="2800" dirty="0" smtClean="0"/>
              <a:t>Спалі </a:t>
            </a:r>
            <a:r>
              <a:rPr lang="be-BY" sz="2800" dirty="0"/>
              <a:t>на ўзлеску,</a:t>
            </a:r>
            <a:endParaRPr lang="ru-RU" sz="2800" dirty="0"/>
          </a:p>
          <a:p>
            <a:r>
              <a:rPr lang="be-BY" sz="2800" dirty="0"/>
              <a:t>Як сваю галоўку</a:t>
            </a:r>
            <a:endParaRPr lang="ru-RU" sz="2800" dirty="0"/>
          </a:p>
          <a:p>
            <a:r>
              <a:rPr lang="be-BY" sz="2800" dirty="0"/>
              <a:t>Узняла пралеска.</a:t>
            </a:r>
            <a:endParaRPr lang="ru-RU" sz="2800" dirty="0"/>
          </a:p>
          <a:p>
            <a:r>
              <a:rPr lang="be-BY" sz="2800" dirty="0"/>
              <a:t>Тоненькую ножку</a:t>
            </a:r>
            <a:endParaRPr lang="ru-RU" sz="2800" dirty="0"/>
          </a:p>
          <a:p>
            <a:r>
              <a:rPr lang="be-BY" sz="2800" dirty="0"/>
              <a:t>З-пад пярыны белай</a:t>
            </a:r>
            <a:endParaRPr lang="ru-RU" sz="2800" dirty="0"/>
          </a:p>
          <a:p>
            <a:r>
              <a:rPr lang="be-BY" sz="2800" dirty="0"/>
              <a:t>На зямлю пралеска</a:t>
            </a:r>
            <a:endParaRPr lang="ru-RU" sz="2800" dirty="0"/>
          </a:p>
          <a:p>
            <a:r>
              <a:rPr lang="be-BY" sz="2800" dirty="0"/>
              <a:t>Ставіла </a:t>
            </a:r>
            <a:r>
              <a:rPr lang="be-BY" sz="2800" b="1" i="1" dirty="0"/>
              <a:t>нясмела</a:t>
            </a:r>
            <a:r>
              <a:rPr lang="be-BY" sz="2800" dirty="0"/>
              <a:t>.</a:t>
            </a:r>
            <a:endParaRPr lang="ru-RU" sz="2800" dirty="0"/>
          </a:p>
          <a:p>
            <a:r>
              <a:rPr lang="be-BY" sz="2800" dirty="0"/>
              <a:t>А снягі </a:t>
            </a:r>
            <a:r>
              <a:rPr lang="be-BY" sz="2800" b="1" i="1" dirty="0"/>
              <a:t>наўкола </a:t>
            </a:r>
            <a:r>
              <a:rPr lang="be-BY" sz="2800" dirty="0"/>
              <a:t>– </a:t>
            </a:r>
            <a:endParaRPr lang="ru-RU" sz="2800" dirty="0"/>
          </a:p>
          <a:p>
            <a:r>
              <a:rPr lang="be-BY" sz="2800" dirty="0"/>
              <a:t>Ні канца, ні краю,</a:t>
            </a:r>
            <a:endParaRPr lang="ru-RU" sz="2800" dirty="0"/>
          </a:p>
          <a:p>
            <a:r>
              <a:rPr lang="be-BY" sz="2800" b="1" i="1" dirty="0"/>
              <a:t>Страшна</a:t>
            </a:r>
            <a:r>
              <a:rPr lang="be-BY" sz="2800" dirty="0"/>
              <a:t> стала кветцы:</a:t>
            </a:r>
            <a:endParaRPr lang="ru-RU" sz="2800" dirty="0"/>
          </a:p>
          <a:p>
            <a:r>
              <a:rPr lang="be-BY" sz="2800" dirty="0"/>
              <a:t>“Я адна – жывая! ”</a:t>
            </a:r>
            <a:endParaRPr lang="ru-RU" sz="2800" dirty="0"/>
          </a:p>
        </p:txBody>
      </p:sp>
      <p:pic>
        <p:nvPicPr>
          <p:cNvPr id="24" name="Picture 4" descr="flowers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8450">
            <a:off x="3683000" y="5438279"/>
            <a:ext cx="1524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1" y="951141"/>
            <a:ext cx="471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dirty="0"/>
              <a:t>Кажа </a:t>
            </a:r>
            <a:r>
              <a:rPr lang="be-BY" sz="2800" b="1" i="1" dirty="0"/>
              <a:t>зверху</a:t>
            </a:r>
            <a:r>
              <a:rPr lang="be-BY" sz="2800" dirty="0"/>
              <a:t> сонца:</a:t>
            </a:r>
            <a:endParaRPr lang="ru-RU" sz="2800" dirty="0"/>
          </a:p>
          <a:p>
            <a:r>
              <a:rPr lang="be-BY" sz="2800" dirty="0"/>
              <a:t>“Зорачка лясная,</a:t>
            </a:r>
            <a:endParaRPr lang="ru-RU" sz="2800" dirty="0"/>
          </a:p>
          <a:p>
            <a:r>
              <a:rPr lang="be-BY" sz="2800" dirty="0"/>
              <a:t>З новым нараджэннем</a:t>
            </a:r>
            <a:endParaRPr lang="ru-RU" sz="2800" dirty="0"/>
          </a:p>
          <a:p>
            <a:r>
              <a:rPr lang="be-BY" sz="2800" dirty="0"/>
              <a:t>Я цябе вітаю!”</a:t>
            </a:r>
            <a:endParaRPr lang="ru-RU" sz="2800" dirty="0"/>
          </a:p>
          <a:p>
            <a:r>
              <a:rPr lang="be-BY" sz="2800" dirty="0"/>
              <a:t>Белыя бярозы </a:t>
            </a:r>
            <a:endParaRPr lang="ru-RU" sz="2800" dirty="0"/>
          </a:p>
          <a:p>
            <a:r>
              <a:rPr lang="be-BY" sz="2800" b="1" i="1" dirty="0"/>
              <a:t>Разам</a:t>
            </a:r>
            <a:r>
              <a:rPr lang="be-BY" sz="2800" dirty="0"/>
              <a:t> зашапталі:</a:t>
            </a:r>
            <a:endParaRPr lang="ru-RU" sz="2800" dirty="0"/>
          </a:p>
          <a:p>
            <a:r>
              <a:rPr lang="be-BY" sz="2800" dirty="0"/>
              <a:t>“Мы цябе, пралеска, </a:t>
            </a:r>
            <a:endParaRPr lang="ru-RU" sz="2800" dirty="0"/>
          </a:p>
          <a:p>
            <a:r>
              <a:rPr lang="be-BY" sz="2800" dirty="0"/>
              <a:t>Усю зіму чакалі”.</a:t>
            </a:r>
            <a:endParaRPr lang="ru-RU" sz="2800" dirty="0"/>
          </a:p>
          <a:p>
            <a:r>
              <a:rPr lang="be-BY" sz="2800" dirty="0"/>
              <a:t>І старая елка</a:t>
            </a:r>
            <a:endParaRPr lang="ru-RU" sz="2800" dirty="0"/>
          </a:p>
          <a:p>
            <a:r>
              <a:rPr lang="be-BY" sz="2800" b="1" i="1" dirty="0"/>
              <a:t>Голасна </a:t>
            </a:r>
            <a:r>
              <a:rPr lang="be-BY" sz="2800" dirty="0"/>
              <a:t>ўздыхнула:</a:t>
            </a:r>
            <a:endParaRPr lang="ru-RU" sz="2800" dirty="0"/>
          </a:p>
          <a:p>
            <a:r>
              <a:rPr lang="be-BY" sz="2800" dirty="0"/>
              <a:t>“Лета надыходзіць, </a:t>
            </a:r>
            <a:endParaRPr lang="ru-RU" sz="2800" dirty="0"/>
          </a:p>
          <a:p>
            <a:r>
              <a:rPr lang="be-BY" sz="2800" dirty="0"/>
              <a:t>А зіма мінула”.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6084669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" dirty="0" smtClean="0"/>
              <a:t>Вера Вярба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50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 е с н а. М а й. М а р т. А п р е л 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5846"/>
            <a:ext cx="87849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2400" u="sng" dirty="0">
                <a:solidFill>
                  <a:srgbClr val="C00000"/>
                </a:solidFill>
              </a:rPr>
              <a:t>Фальклор</a:t>
            </a:r>
            <a:r>
              <a:rPr lang="be-BY" sz="2400" dirty="0">
                <a:solidFill>
                  <a:srgbClr val="C00000"/>
                </a:solidFill>
              </a:rPr>
              <a:t>   Рубрыка “Мудрасць народных назіранняў” 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be-BY" sz="2000" dirty="0"/>
              <a:t>1 варыянт – 1,2 сказы;  2 варыянт – </a:t>
            </a:r>
            <a:r>
              <a:rPr lang="be-BY" sz="3200" dirty="0" smtClean="0">
                <a:solidFill>
                  <a:srgbClr val="C00000"/>
                </a:solidFill>
              </a:rPr>
              <a:t>Тэст</a:t>
            </a:r>
          </a:p>
          <a:p>
            <a:r>
              <a:rPr lang="be-BY" sz="2400" dirty="0">
                <a:solidFill>
                  <a:srgbClr val="7030A0"/>
                </a:solidFill>
              </a:rPr>
              <a:t>Заданне:</a:t>
            </a:r>
            <a:r>
              <a:rPr lang="be-BY" sz="2000" dirty="0">
                <a:solidFill>
                  <a:srgbClr val="7030A0"/>
                </a:solidFill>
              </a:rPr>
              <a:t> </a:t>
            </a:r>
            <a:endParaRPr lang="be-BY" sz="2000" dirty="0" smtClean="0">
              <a:solidFill>
                <a:srgbClr val="7030A0"/>
              </a:solidFill>
            </a:endParaRPr>
          </a:p>
          <a:p>
            <a:r>
              <a:rPr lang="be-BY" sz="2000" dirty="0" smtClean="0"/>
              <a:t>      1</a:t>
            </a:r>
            <a:r>
              <a:rPr lang="be-BY" sz="2000" dirty="0"/>
              <a:t>) Устаўце ў сказах прапушчаныя словы </a:t>
            </a:r>
            <a:endParaRPr lang="be-BY" sz="2000" dirty="0" smtClean="0"/>
          </a:p>
          <a:p>
            <a:r>
              <a:rPr lang="be-BY" sz="2000" dirty="0"/>
              <a:t> </a:t>
            </a:r>
            <a:r>
              <a:rPr lang="be-BY" sz="2000" dirty="0" smtClean="0"/>
              <a:t>  </a:t>
            </a:r>
            <a:r>
              <a:rPr lang="be-BY" sz="2000" b="1" dirty="0" smtClean="0">
                <a:solidFill>
                  <a:srgbClr val="7030A0"/>
                </a:solidFill>
              </a:rPr>
              <a:t>(</a:t>
            </a:r>
            <a:r>
              <a:rPr lang="be-BY" sz="2000" u="sng" dirty="0">
                <a:solidFill>
                  <a:srgbClr val="7030A0"/>
                </a:solidFill>
              </a:rPr>
              <a:t>словы для даведак: </a:t>
            </a:r>
            <a:r>
              <a:rPr lang="be-BY" sz="2000" b="1" dirty="0">
                <a:solidFill>
                  <a:srgbClr val="7030A0"/>
                </a:solidFill>
              </a:rPr>
              <a:t>хутка, холадна, цёпла, позна, рана, весела); </a:t>
            </a:r>
            <a:endParaRPr lang="be-BY" sz="2000" b="1" dirty="0" smtClean="0">
              <a:solidFill>
                <a:srgbClr val="7030A0"/>
              </a:solidFill>
            </a:endParaRPr>
          </a:p>
          <a:p>
            <a:r>
              <a:rPr lang="be-BY" sz="2000" dirty="0" smtClean="0"/>
              <a:t>      2</a:t>
            </a:r>
            <a:r>
              <a:rPr lang="be-BY" sz="2000" dirty="0"/>
              <a:t>) Утварыце формы ступеней параўнання ўстаўленых у сказы прыслоўяў</a:t>
            </a:r>
            <a:r>
              <a:rPr lang="be-BY" sz="2000" dirty="0" smtClean="0"/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be-BY" sz="2400" dirty="0" smtClean="0"/>
              <a:t>   1)  Снег </a:t>
            </a:r>
            <a:r>
              <a:rPr lang="be-BY" sz="2400" dirty="0"/>
              <a:t>рана пачне раставаць – раставаць будзе </a:t>
            </a:r>
            <a:r>
              <a:rPr lang="be-BY" sz="2400" dirty="0" smtClean="0"/>
              <a:t>______.</a:t>
            </a:r>
            <a:endParaRPr lang="ru-RU" sz="2400" dirty="0"/>
          </a:p>
          <a:p>
            <a:pPr lvl="0">
              <a:lnSpc>
                <a:spcPct val="150000"/>
              </a:lnSpc>
            </a:pPr>
            <a:r>
              <a:rPr lang="be-BY" sz="2400" dirty="0" smtClean="0"/>
              <a:t>   2)  Ледзяшы </a:t>
            </a:r>
            <a:r>
              <a:rPr lang="be-BY" sz="2400" dirty="0"/>
              <a:t>доўга вісяць на стрэхах – вясна </a:t>
            </a:r>
            <a:r>
              <a:rPr lang="be-BY" sz="2400" dirty="0" smtClean="0"/>
              <a:t> наступіць________.</a:t>
            </a:r>
          </a:p>
          <a:p>
            <a:pPr lvl="0"/>
            <a:endParaRPr lang="ru-RU" sz="2400" dirty="0"/>
          </a:p>
          <a:p>
            <a:pPr lvl="0"/>
            <a:endParaRPr lang="be-BY" dirty="0" smtClean="0"/>
          </a:p>
          <a:p>
            <a:pPr lvl="0"/>
            <a:endParaRPr lang="be-BY" dirty="0"/>
          </a:p>
          <a:p>
            <a:pPr lvl="0"/>
            <a:endParaRPr lang="be-BY" dirty="0" smtClean="0"/>
          </a:p>
        </p:txBody>
      </p:sp>
    </p:spTree>
    <p:extLst>
      <p:ext uri="{BB962C8B-B14F-4D97-AF65-F5344CB8AC3E}">
        <p14:creationId xmlns:p14="http://schemas.microsoft.com/office/powerpoint/2010/main" val="23605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lvl="0"/>
            <a:r>
              <a:rPr lang="be-BY" sz="2400" u="sng" dirty="0" smtClean="0">
                <a:solidFill>
                  <a:srgbClr val="C00000"/>
                </a:solidFill>
                <a:cs typeface="Times New Roman" pitchFamily="18" charset="0"/>
              </a:rPr>
              <a:t>Фальклор</a:t>
            </a:r>
            <a:r>
              <a:rPr lang="be-BY" sz="2400" dirty="0" smtClean="0">
                <a:solidFill>
                  <a:srgbClr val="C00000"/>
                </a:solidFill>
                <a:cs typeface="Times New Roman" pitchFamily="18" charset="0"/>
              </a:rPr>
              <a:t>   Рубрыка “Мудрасць народных назіранняў”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sz="24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6764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>
                <a:solidFill>
                  <a:srgbClr val="7030A0"/>
                </a:solidFill>
              </a:rPr>
              <a:t>Заданне:</a:t>
            </a:r>
            <a:r>
              <a:rPr lang="be-BY" sz="2000" dirty="0">
                <a:solidFill>
                  <a:srgbClr val="7030A0"/>
                </a:solidFill>
              </a:rPr>
              <a:t> </a:t>
            </a:r>
          </a:p>
          <a:p>
            <a:r>
              <a:rPr lang="be-BY" dirty="0"/>
              <a:t>      </a:t>
            </a:r>
            <a:r>
              <a:rPr lang="be-BY" sz="2000" dirty="0"/>
              <a:t>1) Устаўце ў сказах прапушчаныя словы </a:t>
            </a:r>
          </a:p>
          <a:p>
            <a:r>
              <a:rPr lang="be-BY" sz="2000" dirty="0"/>
              <a:t>   </a:t>
            </a:r>
            <a:r>
              <a:rPr lang="be-BY" sz="2000" b="1" dirty="0">
                <a:solidFill>
                  <a:srgbClr val="7030A0"/>
                </a:solidFill>
              </a:rPr>
              <a:t>(</a:t>
            </a:r>
            <a:r>
              <a:rPr lang="be-BY" sz="2000" u="sng" dirty="0">
                <a:solidFill>
                  <a:srgbClr val="7030A0"/>
                </a:solidFill>
              </a:rPr>
              <a:t>словы для даведак: </a:t>
            </a:r>
            <a:r>
              <a:rPr lang="be-BY" sz="2000" b="1" dirty="0">
                <a:solidFill>
                  <a:srgbClr val="7030A0"/>
                </a:solidFill>
              </a:rPr>
              <a:t>хутка, холадна, цёпла, позна, рана, весела); </a:t>
            </a:r>
          </a:p>
          <a:p>
            <a:r>
              <a:rPr lang="be-BY" sz="2000" dirty="0"/>
              <a:t>      2) Утварыце формы ступеней параўнання ўстаўленых у сказы прыслоўяў.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29483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e-BY" sz="2400" dirty="0"/>
              <a:t>Снег рана пачне раставаць – раставаць будзе  </a:t>
            </a:r>
            <a:r>
              <a:rPr lang="be-BY" sz="2400" b="1" dirty="0">
                <a:solidFill>
                  <a:srgbClr val="C00000"/>
                </a:solidFill>
              </a:rPr>
              <a:t>доўга</a:t>
            </a:r>
            <a:r>
              <a:rPr lang="be-BY" sz="2400" dirty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be-BY" sz="2400" dirty="0"/>
              <a:t>Ледзяшы доўга вісяць на стрэхах – вясна наступіць </a:t>
            </a:r>
            <a:r>
              <a:rPr lang="be-BY" sz="2400" b="1" dirty="0">
                <a:solidFill>
                  <a:srgbClr val="C00000"/>
                </a:solidFill>
              </a:rPr>
              <a:t>позна</a:t>
            </a:r>
            <a:r>
              <a:rPr lang="be-BY" sz="2400" dirty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284" y="414908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 smtClean="0"/>
              <a:t>        </a:t>
            </a:r>
            <a:r>
              <a:rPr lang="be-BY" sz="2400" dirty="0" smtClean="0">
                <a:solidFill>
                  <a:srgbClr val="C00000"/>
                </a:solidFill>
              </a:rPr>
              <a:t>Доўга</a:t>
            </a:r>
            <a:r>
              <a:rPr lang="be-BY" sz="2400" dirty="0" smtClean="0"/>
              <a:t> </a:t>
            </a:r>
            <a:r>
              <a:rPr lang="be-BY" sz="2400" dirty="0"/>
              <a:t>– даўжэй, больш доўга, найдаўжэй, надзвычай доўга.</a:t>
            </a:r>
            <a:endParaRPr lang="ru-RU" sz="2400" dirty="0"/>
          </a:p>
          <a:p>
            <a:r>
              <a:rPr lang="be-BY" sz="2400" dirty="0" smtClean="0"/>
              <a:t>        </a:t>
            </a:r>
            <a:r>
              <a:rPr lang="be-BY" sz="2400" dirty="0" smtClean="0">
                <a:solidFill>
                  <a:srgbClr val="C00000"/>
                </a:solidFill>
              </a:rPr>
              <a:t>Позна </a:t>
            </a:r>
            <a:r>
              <a:rPr lang="be-BY" sz="2400" dirty="0"/>
              <a:t>– пазней, больш позна, найпазней, надзвычай позна, пазней за ўсё.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1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 е с н а. М а й. М а р т. А п р е л 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584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e-BY" sz="2400" u="sng" dirty="0">
                <a:solidFill>
                  <a:srgbClr val="C00000"/>
                </a:solidFill>
              </a:rPr>
              <a:t>Фальклор</a:t>
            </a:r>
            <a:r>
              <a:rPr lang="be-BY" sz="2400" dirty="0">
                <a:solidFill>
                  <a:srgbClr val="C00000"/>
                </a:solidFill>
              </a:rPr>
              <a:t>   Рубрыка “Мудрасць народных назіранняў” 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be-BY" sz="2400" dirty="0"/>
              <a:t>1 варыянт </a:t>
            </a:r>
            <a:r>
              <a:rPr lang="be-BY" sz="2400" dirty="0" smtClean="0"/>
              <a:t>–</a:t>
            </a:r>
            <a:r>
              <a:rPr lang="be-BY" sz="2400" dirty="0" smtClean="0">
                <a:solidFill>
                  <a:srgbClr val="C00000"/>
                </a:solidFill>
              </a:rPr>
              <a:t>Тэст</a:t>
            </a:r>
            <a:r>
              <a:rPr lang="be-BY" sz="2400" dirty="0" smtClean="0"/>
              <a:t>;  </a:t>
            </a:r>
            <a:r>
              <a:rPr lang="be-BY" sz="2400" dirty="0"/>
              <a:t>2 варыянт – </a:t>
            </a:r>
            <a:r>
              <a:rPr lang="be-BY" sz="2400" dirty="0" smtClean="0"/>
              <a:t>3,4</a:t>
            </a:r>
          </a:p>
          <a:p>
            <a:r>
              <a:rPr lang="be-BY" sz="2800" dirty="0">
                <a:solidFill>
                  <a:srgbClr val="7030A0"/>
                </a:solidFill>
              </a:rPr>
              <a:t>Заданне:</a:t>
            </a:r>
            <a:r>
              <a:rPr lang="be-BY" sz="2400" dirty="0">
                <a:solidFill>
                  <a:srgbClr val="7030A0"/>
                </a:solidFill>
              </a:rPr>
              <a:t> </a:t>
            </a:r>
          </a:p>
          <a:p>
            <a:r>
              <a:rPr lang="be-BY" sz="2400" dirty="0"/>
              <a:t>      </a:t>
            </a:r>
            <a:r>
              <a:rPr lang="be-BY" sz="2000" dirty="0"/>
              <a:t>1) Устаўце ў сказах прапушчаныя словы </a:t>
            </a:r>
          </a:p>
          <a:p>
            <a:r>
              <a:rPr lang="be-BY" sz="2000" dirty="0"/>
              <a:t>   </a:t>
            </a:r>
            <a:r>
              <a:rPr lang="be-BY" sz="2000" b="1" dirty="0">
                <a:solidFill>
                  <a:srgbClr val="7030A0"/>
                </a:solidFill>
              </a:rPr>
              <a:t>(</a:t>
            </a:r>
            <a:r>
              <a:rPr lang="be-BY" sz="2000" u="sng" dirty="0">
                <a:solidFill>
                  <a:srgbClr val="7030A0"/>
                </a:solidFill>
              </a:rPr>
              <a:t>словы для даведак: </a:t>
            </a:r>
            <a:r>
              <a:rPr lang="be-BY" sz="2000" b="1" dirty="0">
                <a:solidFill>
                  <a:srgbClr val="7030A0"/>
                </a:solidFill>
              </a:rPr>
              <a:t>хутка, холадна, цёпла, позна, рана, весела); </a:t>
            </a:r>
          </a:p>
          <a:p>
            <a:r>
              <a:rPr lang="be-BY" sz="2000" dirty="0"/>
              <a:t>      2) Утварыце формы ступеней параўнання ўстаўленых у сказы прыслоўяў.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/>
          </a:p>
          <a:p>
            <a:pPr lvl="0"/>
            <a:r>
              <a:rPr lang="be-BY" sz="2400" dirty="0" smtClean="0"/>
              <a:t>  1) Прыляцелі </a:t>
            </a:r>
            <a:r>
              <a:rPr lang="be-BY" sz="2400" dirty="0"/>
              <a:t>птушкі, але доўга не шчабечуць – яшчэ будзе </a:t>
            </a:r>
            <a:r>
              <a:rPr lang="be-BY" sz="2400" b="1" dirty="0" smtClean="0"/>
              <a:t>___________</a:t>
            </a:r>
            <a:r>
              <a:rPr lang="be-BY" sz="2400" dirty="0" smtClean="0"/>
              <a:t>.</a:t>
            </a:r>
            <a:endParaRPr lang="ru-RU" sz="2400" dirty="0"/>
          </a:p>
          <a:p>
            <a:pPr lvl="0"/>
            <a:r>
              <a:rPr lang="be-BY" sz="2400" dirty="0" smtClean="0"/>
              <a:t> 2) Вароны </a:t>
            </a:r>
            <a:r>
              <a:rPr lang="be-BY" sz="2400" dirty="0"/>
              <a:t>садзяцца на вяршыні дрэў – будзе </a:t>
            </a:r>
            <a:r>
              <a:rPr lang="be-BY" sz="2400" b="1" dirty="0"/>
              <a:t>цёпла</a:t>
            </a:r>
            <a:r>
              <a:rPr lang="be-BY" sz="2400" dirty="0"/>
              <a:t>, рассаджваюцца па галінах- </a:t>
            </a:r>
            <a:r>
              <a:rPr lang="be-BY" sz="2400" b="1" dirty="0" smtClean="0"/>
              <a:t>____________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07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 е с н а. М а й. М а р т. А п р е л 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000" y="188640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e-BY" sz="2400" u="sng" dirty="0">
                <a:solidFill>
                  <a:srgbClr val="C00000"/>
                </a:solidFill>
              </a:rPr>
              <a:t>Фальклор</a:t>
            </a:r>
            <a:r>
              <a:rPr lang="be-BY" sz="2400" dirty="0">
                <a:solidFill>
                  <a:srgbClr val="C00000"/>
                </a:solidFill>
              </a:rPr>
              <a:t>   Рубрыка “Мудрасць народных назіранняў” 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be-BY" sz="2400" dirty="0"/>
              <a:t>1 варыянт –</a:t>
            </a:r>
            <a:r>
              <a:rPr lang="be-BY" sz="2400" dirty="0">
                <a:solidFill>
                  <a:srgbClr val="C00000"/>
                </a:solidFill>
              </a:rPr>
              <a:t>Тэст</a:t>
            </a:r>
            <a:r>
              <a:rPr lang="be-BY" sz="2400" dirty="0"/>
              <a:t>;  2 варыянт – 3,4</a:t>
            </a:r>
          </a:p>
          <a:p>
            <a:r>
              <a:rPr lang="be-BY" sz="2800" dirty="0">
                <a:solidFill>
                  <a:srgbClr val="7030A0"/>
                </a:solidFill>
              </a:rPr>
              <a:t>Заданне:</a:t>
            </a:r>
            <a:r>
              <a:rPr lang="be-BY" sz="2400" dirty="0">
                <a:solidFill>
                  <a:srgbClr val="7030A0"/>
                </a:solidFill>
              </a:rPr>
              <a:t> </a:t>
            </a:r>
          </a:p>
          <a:p>
            <a:r>
              <a:rPr lang="be-BY" sz="2400" dirty="0"/>
              <a:t>      </a:t>
            </a:r>
            <a:r>
              <a:rPr lang="be-BY" sz="2000" dirty="0"/>
              <a:t>1) Устаўце ў сказах прапушчаныя словы </a:t>
            </a:r>
          </a:p>
          <a:p>
            <a:r>
              <a:rPr lang="be-BY" sz="2000" dirty="0"/>
              <a:t>   </a:t>
            </a:r>
            <a:r>
              <a:rPr lang="be-BY" sz="2000" b="1" dirty="0">
                <a:solidFill>
                  <a:srgbClr val="7030A0"/>
                </a:solidFill>
              </a:rPr>
              <a:t>(</a:t>
            </a:r>
            <a:r>
              <a:rPr lang="be-BY" sz="2000" u="sng" dirty="0">
                <a:solidFill>
                  <a:srgbClr val="7030A0"/>
                </a:solidFill>
              </a:rPr>
              <a:t>словы для даведак: </a:t>
            </a:r>
            <a:r>
              <a:rPr lang="be-BY" sz="2000" b="1" dirty="0">
                <a:solidFill>
                  <a:srgbClr val="7030A0"/>
                </a:solidFill>
              </a:rPr>
              <a:t>хутка, холадна, цёпла, позна, рана, весела); </a:t>
            </a:r>
          </a:p>
          <a:p>
            <a:r>
              <a:rPr lang="be-BY" sz="2000" dirty="0"/>
              <a:t>      2) Утварыце формы ступеней параўнання ўстаўленых у сказы прыслоўяў</a:t>
            </a:r>
            <a:r>
              <a:rPr lang="be-BY" sz="1600" dirty="0"/>
              <a:t>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688" y="2766417"/>
            <a:ext cx="8637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e-BY" sz="2400" dirty="0" smtClean="0"/>
              <a:t>     3) Прыляцелі </a:t>
            </a:r>
            <a:r>
              <a:rPr lang="be-BY" sz="2400" dirty="0"/>
              <a:t>птушкі, але доўга не шчабечуць – яшчэ будзе </a:t>
            </a:r>
            <a:r>
              <a:rPr lang="be-BY" sz="2400" b="1" dirty="0">
                <a:solidFill>
                  <a:srgbClr val="C00000"/>
                </a:solidFill>
              </a:rPr>
              <a:t>холадна</a:t>
            </a:r>
            <a:r>
              <a:rPr lang="be-BY" sz="2400" dirty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  <a:p>
            <a:pPr lvl="0"/>
            <a:r>
              <a:rPr lang="be-BY" sz="2400" dirty="0" smtClean="0"/>
              <a:t>     4) Вароны </a:t>
            </a:r>
            <a:r>
              <a:rPr lang="be-BY" sz="2400" dirty="0"/>
              <a:t>садзяцца на вяршыні дрэў – будзе </a:t>
            </a:r>
            <a:r>
              <a:rPr lang="be-BY" sz="2400" b="1" dirty="0"/>
              <a:t>цёпла</a:t>
            </a:r>
            <a:r>
              <a:rPr lang="be-BY" sz="2400" dirty="0"/>
              <a:t>, рассаджваюцца па галінах- </a:t>
            </a:r>
            <a:r>
              <a:rPr lang="be-BY" sz="2400" b="1" dirty="0">
                <a:solidFill>
                  <a:srgbClr val="C00000"/>
                </a:solidFill>
              </a:rPr>
              <a:t>холадна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968" y="450912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 smtClean="0"/>
              <a:t>      </a:t>
            </a:r>
            <a:r>
              <a:rPr lang="be-BY" sz="2400" dirty="0" smtClean="0">
                <a:solidFill>
                  <a:srgbClr val="C00000"/>
                </a:solidFill>
              </a:rPr>
              <a:t>Цёпла</a:t>
            </a:r>
            <a:r>
              <a:rPr lang="be-BY" sz="2400" dirty="0" smtClean="0"/>
              <a:t> </a:t>
            </a:r>
            <a:r>
              <a:rPr lang="be-BY" sz="2400" dirty="0"/>
              <a:t>– цяплей, менш цёпла, найцяплей, найбольш цёпла.</a:t>
            </a:r>
            <a:endParaRPr lang="ru-RU" sz="2400" dirty="0"/>
          </a:p>
          <a:p>
            <a:r>
              <a:rPr lang="be-BY" sz="2400" dirty="0" smtClean="0">
                <a:solidFill>
                  <a:srgbClr val="C00000"/>
                </a:solidFill>
              </a:rPr>
              <a:t>      Холадна </a:t>
            </a:r>
            <a:r>
              <a:rPr lang="be-BY" sz="2400" dirty="0"/>
              <a:t>– халадней, менш холадна, найхаладней, надзвычай холадна</a:t>
            </a:r>
            <a:r>
              <a:rPr lang="be-BY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7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lvl="0"/>
            <a:r>
              <a:rPr lang="be-BY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be-BY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Складанне сінквейна </a:t>
            </a:r>
            <a:r>
              <a:rPr lang="be-BY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“Прыслоўе”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9415" y="829607"/>
            <a:ext cx="3695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sz="2800" dirty="0">
                <a:solidFill>
                  <a:srgbClr val="7030A0"/>
                </a:solidFill>
              </a:rPr>
              <a:t>Алгарытм складання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363217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>
              <a:buFont typeface="Wingdings" pitchFamily="2" charset="2"/>
              <a:buChar char="Ø"/>
            </a:pPr>
            <a:r>
              <a:rPr lang="be-BY" sz="2800" dirty="0" smtClean="0"/>
              <a:t>Запісаць </a:t>
            </a:r>
            <a:r>
              <a:rPr lang="be-BY" sz="2800" dirty="0"/>
              <a:t>абранае слова.                                </a:t>
            </a:r>
            <a:endParaRPr lang="ru-RU" sz="2800" dirty="0"/>
          </a:p>
          <a:p>
            <a:pPr marL="457200" lvl="0" indent="-457200" algn="r">
              <a:buFont typeface="Wingdings" pitchFamily="2" charset="2"/>
              <a:buChar char="Ø"/>
            </a:pPr>
            <a:r>
              <a:rPr lang="be-BY" sz="2800" dirty="0"/>
              <a:t>Падабраць два прыметнікі.  </a:t>
            </a:r>
            <a:endParaRPr lang="be-BY" sz="2800" dirty="0" smtClean="0"/>
          </a:p>
          <a:p>
            <a:pPr marL="457200" lvl="0" indent="-457200" algn="r">
              <a:buFont typeface="Wingdings" pitchFamily="2" charset="2"/>
              <a:buChar char="Ø"/>
            </a:pPr>
            <a:r>
              <a:rPr lang="be-BY" sz="2800" dirty="0" smtClean="0"/>
              <a:t>Падабраць </a:t>
            </a:r>
            <a:r>
              <a:rPr lang="be-BY" sz="2800" dirty="0"/>
              <a:t>тры </a:t>
            </a:r>
            <a:r>
              <a:rPr lang="be-BY" sz="2800" dirty="0" smtClean="0"/>
              <a:t>дзеясловы.  </a:t>
            </a:r>
          </a:p>
          <a:p>
            <a:pPr marL="457200" lvl="0" indent="-457200" algn="r">
              <a:buFont typeface="Wingdings" pitchFamily="2" charset="2"/>
              <a:buChar char="Ø"/>
            </a:pPr>
            <a:r>
              <a:rPr lang="be-BY" sz="2800" dirty="0" smtClean="0"/>
              <a:t>Скласці </a:t>
            </a:r>
            <a:r>
              <a:rPr lang="be-BY" sz="2800" dirty="0"/>
              <a:t>сказ з чатырох слоў. </a:t>
            </a:r>
          </a:p>
          <a:p>
            <a:pPr marL="457200" lvl="0" indent="-457200" algn="ctr">
              <a:buFont typeface="Wingdings" pitchFamily="2" charset="2"/>
              <a:buChar char="Ø"/>
            </a:pPr>
            <a:r>
              <a:rPr lang="be-BY" sz="2800" dirty="0" smtClean="0"/>
              <a:t>Выснова. </a:t>
            </a:r>
            <a:endParaRPr lang="ru-RU" sz="2800" dirty="0"/>
          </a:p>
        </p:txBody>
      </p:sp>
      <p:pic>
        <p:nvPicPr>
          <p:cNvPr id="6" name="Picture 1" descr="E:\Школа\Вся методическая работа\Прэзентацыі да выступлення на МА раёна\весна\52750936_280796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038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Дамашняе заданне       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7" descr="7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65" y="97943"/>
            <a:ext cx="11049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7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16" y="22650"/>
            <a:ext cx="11049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28184" y="3501008"/>
            <a:ext cx="1815374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94679" y="1473143"/>
            <a:ext cx="8352928" cy="3168352"/>
          </a:xfrm>
          <a:noFill/>
        </p:spPr>
        <p:txBody>
          <a:bodyPr/>
          <a:lstStyle/>
          <a:p>
            <a:pPr marL="0" indent="0">
              <a:buNone/>
            </a:pPr>
            <a:r>
              <a:rPr lang="be-BY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Скласці і запісаць звязны                			      тэкст  на тэму  </a:t>
            </a:r>
            <a:r>
              <a:rPr lang="be-BY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«Надыход       			       вясны» </a:t>
            </a:r>
            <a:r>
              <a:rPr lang="be-BY" dirty="0" smtClean="0">
                <a:solidFill>
                  <a:schemeClr val="accent6">
                    <a:lumMod val="75000"/>
                  </a:schemeClr>
                </a:solidFill>
              </a:rPr>
              <a:t>з выкарыстаннем     			       прыслоўяў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7" descr="7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15" y="765600"/>
            <a:ext cx="11049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spring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978"/>
            <a:ext cx="3220281" cy="24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lowers_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57" y="3375568"/>
            <a:ext cx="3815659" cy="286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апр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5568"/>
            <a:ext cx="3888432" cy="291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6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 е с н а. М а й. М а р т. А п р е л 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7" y="332656"/>
            <a:ext cx="3096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600" dirty="0">
                <a:solidFill>
                  <a:srgbClr val="C00000"/>
                </a:solidFill>
              </a:rPr>
              <a:t>Тэма: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301877"/>
            <a:ext cx="6768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200" dirty="0">
                <a:solidFill>
                  <a:srgbClr val="7030A0"/>
                </a:solidFill>
              </a:rPr>
              <a:t>“ Падагульненне і сістэматызацыя </a:t>
            </a:r>
          </a:p>
          <a:p>
            <a:pPr algn="ctr"/>
            <a:r>
              <a:rPr lang="be-BY" sz="3200" dirty="0">
                <a:solidFill>
                  <a:srgbClr val="7030A0"/>
                </a:solidFill>
              </a:rPr>
              <a:t>вывучанага па раздзеле </a:t>
            </a:r>
            <a:r>
              <a:rPr lang="be-BY" sz="3200" dirty="0">
                <a:solidFill>
                  <a:srgbClr val="C00000"/>
                </a:solidFill>
              </a:rPr>
              <a:t>“Прыслоўе”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20888"/>
            <a:ext cx="1404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600" dirty="0">
                <a:solidFill>
                  <a:srgbClr val="C00000"/>
                </a:solidFill>
              </a:rPr>
              <a:t>Мэта: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174" y="2084259"/>
            <a:ext cx="83349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e-BY" sz="2800" dirty="0" smtClean="0"/>
          </a:p>
          <a:p>
            <a:r>
              <a:rPr lang="be-BY" sz="2800" dirty="0" smtClean="0"/>
              <a:t>                  </a:t>
            </a:r>
            <a:r>
              <a:rPr lang="be-BY" sz="2800" dirty="0" smtClean="0">
                <a:solidFill>
                  <a:srgbClr val="7030A0"/>
                </a:solidFill>
              </a:rPr>
              <a:t>паглыбіць </a:t>
            </a:r>
            <a:r>
              <a:rPr lang="be-BY" sz="2800" dirty="0">
                <a:solidFill>
                  <a:srgbClr val="7030A0"/>
                </a:solidFill>
              </a:rPr>
              <a:t>і сістэматызаваць веды па пытаннях раздзела, паказаць ролю набытых ведаў у практыцы маўленчых зносін, развіваць звязнае маўленне, выхоўваць цікавасць да прадмета, любоў да роднай прыроды, да роднага краю.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60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be-BY" sz="4400" dirty="0"/>
              <a:t>Рабочая карта ўрока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268760"/>
            <a:ext cx="8229600" cy="5055840"/>
          </a:xfrm>
        </p:spPr>
        <p:txBody>
          <a:bodyPr/>
          <a:lstStyle/>
          <a:p>
            <a:pPr marL="0" indent="0">
              <a:buNone/>
            </a:pPr>
            <a:r>
              <a:rPr lang="be-BY" dirty="0" smtClean="0"/>
              <a:t>Прозвішча вучня       _____________________________</a:t>
            </a:r>
          </a:p>
          <a:p>
            <a:pPr marL="0" indent="0">
              <a:buNone/>
            </a:pPr>
            <a:r>
              <a:rPr lang="be-BY" dirty="0" smtClean="0"/>
              <a:t>   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98071"/>
              </p:ext>
            </p:extLst>
          </p:nvPr>
        </p:nvGraphicFramePr>
        <p:xfrm>
          <a:off x="395536" y="1916832"/>
          <a:ext cx="8352926" cy="33552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1116"/>
                <a:gridCol w="1268707"/>
                <a:gridCol w="820928"/>
                <a:gridCol w="763221"/>
                <a:gridCol w="878635"/>
                <a:gridCol w="671668"/>
                <a:gridCol w="598247"/>
                <a:gridCol w="793635"/>
                <a:gridCol w="766769"/>
              </a:tblGrid>
              <a:tr h="1571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solidFill>
                            <a:srgbClr val="C00000"/>
                          </a:solidFill>
                          <a:effectLst/>
                        </a:rPr>
                        <a:t>Паўтарэнне матэрыялу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solidFill>
                            <a:srgbClr val="C00000"/>
                          </a:solidFill>
                          <a:effectLst/>
                        </a:rPr>
                        <a:t>Работа  з 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solidFill>
                            <a:srgbClr val="C00000"/>
                          </a:solidFill>
                          <a:effectLst/>
                        </a:rPr>
                        <a:t>тэкстам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solidFill>
                            <a:srgbClr val="C00000"/>
                          </a:solidFill>
                          <a:effectLst/>
                        </a:rPr>
                        <a:t>Гульня</a:t>
                      </a:r>
                      <a:endParaRPr lang="ru-RU" sz="24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solidFill>
                            <a:srgbClr val="C00000"/>
                          </a:solidFill>
                          <a:effectLst/>
                        </a:rPr>
                        <a:t>Фальклор</a:t>
                      </a:r>
                      <a:endParaRPr lang="ru-RU" sz="24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solidFill>
                            <a:srgbClr val="C00000"/>
                          </a:solidFill>
                          <a:effectLst/>
                        </a:rPr>
                        <a:t>Тэсты</a:t>
                      </a:r>
                      <a:endParaRPr lang="ru-RU" sz="24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solidFill>
                            <a:srgbClr val="C00000"/>
                          </a:solidFill>
                          <a:effectLst/>
                        </a:rPr>
                        <a:t>Сума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be-BY" sz="2000" dirty="0" smtClean="0">
                          <a:solidFill>
                            <a:srgbClr val="C00000"/>
                          </a:solidFill>
                          <a:effectLst/>
                        </a:rPr>
                        <a:t>балаў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rgbClr val="C00000"/>
                          </a:solidFill>
                          <a:effectLst/>
                        </a:rPr>
                        <a:t>Шкала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rgbClr val="C00000"/>
                          </a:solidFill>
                          <a:effectLst/>
                        </a:rPr>
                        <a:t>пераводу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rgbClr val="C00000"/>
                          </a:solidFill>
                          <a:effectLst/>
                        </a:rPr>
                        <a:t>Адзнака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rgbClr val="C00000"/>
                          </a:solidFill>
                          <a:effectLst/>
                        </a:rPr>
                        <a:t>за ўрок</a:t>
                      </a:r>
                      <a:endParaRPr lang="ru-RU" sz="24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</a:tr>
              <a:tr h="1008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solidFill>
                            <a:srgbClr val="7030A0"/>
                          </a:solidFill>
                          <a:effectLst/>
                        </a:rPr>
                        <a:t>Максімальны </a:t>
                      </a:r>
                      <a:r>
                        <a:rPr lang="be-BY" sz="2000" dirty="0">
                          <a:solidFill>
                            <a:srgbClr val="7030A0"/>
                          </a:solidFill>
                          <a:effectLst/>
                        </a:rPr>
                        <a:t>бал за заданне</a:t>
                      </a:r>
                      <a:endParaRPr lang="ru-RU" sz="2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rgbClr val="C00000"/>
                          </a:solidFill>
                          <a:effectLst/>
                        </a:rPr>
                        <a:t>Самаацэнка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530120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Шкала пераводу: 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41-39 балаў – </a:t>
            </a: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; 38-36 – </a:t>
            </a: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;  35-32 – </a:t>
            </a: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be-BY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                             31-28 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; 27-24 – </a:t>
            </a: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;  23-20 – </a:t>
            </a: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; 19-16 – </a:t>
            </a: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 е с н а. М а й. М а р т. А п р е л ь.</a:t>
            </a:r>
          </a:p>
        </p:txBody>
      </p:sp>
      <p:sp>
        <p:nvSpPr>
          <p:cNvPr id="3" name="Овал 2"/>
          <p:cNvSpPr/>
          <p:nvPr/>
        </p:nvSpPr>
        <p:spPr>
          <a:xfrm>
            <a:off x="3517032" y="2583722"/>
            <a:ext cx="2495128" cy="15114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b="1" dirty="0">
                <a:solidFill>
                  <a:srgbClr val="C00000"/>
                </a:solidFill>
              </a:rPr>
              <a:t>Прыслоўе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74232" y="638278"/>
            <a:ext cx="1678024" cy="15841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000" dirty="0"/>
              <a:t>Як часціна мовы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6321299" y="1616500"/>
            <a:ext cx="1851101" cy="17229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000" dirty="0"/>
              <a:t>Разрады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6372200" y="3623286"/>
            <a:ext cx="2016224" cy="15952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000" dirty="0"/>
              <a:t>Спосабы ўтварэння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3752788" y="4653136"/>
            <a:ext cx="1823167" cy="15932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dirty="0"/>
              <a:t>Роля ў тэксце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1043607" y="3484261"/>
            <a:ext cx="1800201" cy="15932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000" dirty="0"/>
              <a:t>Правапіс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1043607" y="1412776"/>
            <a:ext cx="1944217" cy="149346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1900" dirty="0" smtClean="0">
                <a:latin typeface="Times New Roman" pitchFamily="18" charset="0"/>
                <a:cs typeface="Times New Roman" pitchFamily="18" charset="0"/>
              </a:rPr>
              <a:t>Ступені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e-BY" sz="1900" dirty="0" smtClean="0">
                <a:latin typeface="Times New Roman" pitchFamily="18" charset="0"/>
                <a:cs typeface="Times New Roman" pitchFamily="18" charset="0"/>
              </a:rPr>
              <a:t>параўнання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03100" y="2687526"/>
            <a:ext cx="932796" cy="381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55500" y="2839926"/>
            <a:ext cx="932796" cy="381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843808" y="3873862"/>
            <a:ext cx="1021220" cy="4070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664372" y="4095215"/>
            <a:ext cx="40792" cy="557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13244" y="2204864"/>
            <a:ext cx="0" cy="414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93296" y="2878243"/>
            <a:ext cx="622920" cy="26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89995" y="3788012"/>
            <a:ext cx="768660" cy="307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6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 е с н а. М а й. М а р т. А п р е л 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5371" y="2396987"/>
            <a:ext cx="2160240" cy="11999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b="1" dirty="0">
                <a:solidFill>
                  <a:srgbClr val="C00000"/>
                </a:solidFill>
              </a:rPr>
              <a:t>Прыслоўе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60848"/>
            <a:ext cx="2304256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dirty="0">
                <a:solidFill>
                  <a:srgbClr val="7030A0"/>
                </a:solidFill>
              </a:rPr>
              <a:t>Нязменная часціна мовы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3457" y="4437112"/>
            <a:ext cx="3611398" cy="15624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dirty="0">
                <a:solidFill>
                  <a:srgbClr val="7030A0"/>
                </a:solidFill>
              </a:rPr>
              <a:t>Абазначае прымету дзеяння і прымету прыметы, прымету прадмета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082944"/>
            <a:ext cx="2664296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dirty="0">
                <a:solidFill>
                  <a:srgbClr val="7030A0"/>
                </a:solidFill>
              </a:rPr>
              <a:t>У сказе – акалічнасць (найчасцей), выказнік, азначэнне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04664"/>
            <a:ext cx="3611398" cy="142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dirty="0">
                <a:solidFill>
                  <a:srgbClr val="7030A0"/>
                </a:solidFill>
              </a:rPr>
              <a:t>Як? Дзе? Калі? </a:t>
            </a:r>
            <a:endParaRPr lang="ru-RU" sz="2400" dirty="0">
              <a:solidFill>
                <a:srgbClr val="7030A0"/>
              </a:solidFill>
            </a:endParaRPr>
          </a:p>
          <a:p>
            <a:pPr algn="ctr"/>
            <a:r>
              <a:rPr lang="be-BY" sz="2400" dirty="0">
                <a:solidFill>
                  <a:srgbClr val="7030A0"/>
                </a:solidFill>
              </a:rPr>
              <a:t>Якім чынам?</a:t>
            </a:r>
            <a:endParaRPr lang="ru-RU" sz="2400" dirty="0">
              <a:solidFill>
                <a:srgbClr val="7030A0"/>
              </a:solidFill>
            </a:endParaRPr>
          </a:p>
          <a:p>
            <a:pPr algn="ctr"/>
            <a:r>
              <a:rPr lang="be-BY" sz="2400" dirty="0">
                <a:solidFill>
                  <a:srgbClr val="7030A0"/>
                </a:solidFill>
              </a:rPr>
              <a:t> З якой мэтай?</a:t>
            </a:r>
            <a:endParaRPr lang="ru-RU" sz="2400" dirty="0">
              <a:solidFill>
                <a:srgbClr val="7030A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15967" y="1832248"/>
            <a:ext cx="0" cy="564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6" idx="1"/>
          </p:cNvCxnSpPr>
          <p:nvPr/>
        </p:nvCxnSpPr>
        <p:spPr>
          <a:xfrm>
            <a:off x="5585611" y="3019048"/>
            <a:ext cx="5705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499943" y="3655017"/>
            <a:ext cx="0" cy="782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4" idx="3"/>
            <a:endCxn id="3" idx="1"/>
          </p:cNvCxnSpPr>
          <p:nvPr/>
        </p:nvCxnSpPr>
        <p:spPr>
          <a:xfrm>
            <a:off x="2771800" y="2996952"/>
            <a:ext cx="6535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9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 е с н а. М а й. М а р т. А п р е л ь.</a:t>
            </a:r>
          </a:p>
        </p:txBody>
      </p:sp>
      <p:sp>
        <p:nvSpPr>
          <p:cNvPr id="3" name="Овал 2"/>
          <p:cNvSpPr/>
          <p:nvPr/>
        </p:nvSpPr>
        <p:spPr>
          <a:xfrm>
            <a:off x="3193841" y="2564904"/>
            <a:ext cx="2618499" cy="17721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Сэнсавыя разрады прыслоўяў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78434" y="80628"/>
            <a:ext cx="2454470" cy="20162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  </a:t>
            </a:r>
            <a:r>
              <a:rPr lang="be-BY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дзеяння</a:t>
            </a:r>
          </a:p>
          <a:p>
            <a:pPr algn="ctr"/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алі? Як доўга? З якога часу? Да якога часу?)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00192" y="1052736"/>
            <a:ext cx="2232247" cy="196180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Мэта </a:t>
            </a:r>
            <a:r>
              <a:rPr lang="be-BY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дзеяння</a:t>
            </a:r>
          </a:p>
          <a:p>
            <a:pPr algn="ctr"/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 якой мэтай? Для чаго?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88272" y="3494920"/>
            <a:ext cx="2360192" cy="23103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Спосаб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be-BY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зеяння</a:t>
            </a:r>
          </a:p>
          <a:p>
            <a:pPr algn="ctr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(Як? Якім чынам?)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67945" y="4617300"/>
            <a:ext cx="2842908" cy="19753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Прычына  </a:t>
            </a:r>
            <a:r>
              <a:rPr lang="be-BY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дзеяння</a:t>
            </a:r>
          </a:p>
          <a:p>
            <a:pPr algn="ctr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(Чаму? Па якой прычыне?)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520" y="3582816"/>
            <a:ext cx="2448272" cy="22224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Мера і ступень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be-BY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зеяння</a:t>
            </a:r>
          </a:p>
          <a:p>
            <a:pPr algn="ctr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(Колькі? На колькі? У якой ступені?)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1520" y="1052736"/>
            <a:ext cx="2448272" cy="20882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Месца дзеяння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dirty="0" smtClean="0"/>
              <a:t>(Дзе? Куды? Адкуль? Дакуль?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2708920"/>
            <a:ext cx="754179" cy="3056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555776" y="3789040"/>
            <a:ext cx="754179" cy="40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473464" y="4380990"/>
            <a:ext cx="0" cy="2691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99941" y="3947087"/>
            <a:ext cx="688331" cy="3899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724128" y="2550874"/>
            <a:ext cx="664144" cy="463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503091" y="2348880"/>
            <a:ext cx="0" cy="26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4"/>
            <a:endCxn id="3" idx="0"/>
          </p:cNvCxnSpPr>
          <p:nvPr/>
        </p:nvCxnSpPr>
        <p:spPr>
          <a:xfrm flipH="1">
            <a:off x="4503091" y="2096852"/>
            <a:ext cx="2578" cy="46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be-BY" sz="4000" dirty="0"/>
              <a:t>Ступені параўнання прыслоўяў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7981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e-BY" sz="2800" dirty="0">
                <a:solidFill>
                  <a:srgbClr val="C00000"/>
                </a:solidFill>
              </a:rPr>
              <a:t>Вышэйшая ступень</a:t>
            </a:r>
            <a:endParaRPr lang="ru-RU" sz="2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be-BY" sz="2800" dirty="0" smtClean="0">
                <a:solidFill>
                  <a:srgbClr val="7030A0"/>
                </a:solidFill>
              </a:rPr>
              <a:t>Простая  </a:t>
            </a:r>
            <a:r>
              <a:rPr lang="be-BY" dirty="0" smtClean="0">
                <a:solidFill>
                  <a:srgbClr val="7030A0"/>
                </a:solidFill>
              </a:rPr>
              <a:t>  </a:t>
            </a:r>
            <a:r>
              <a:rPr lang="be-BY" dirty="0" smtClean="0"/>
              <a:t>   </a:t>
            </a:r>
          </a:p>
          <a:p>
            <a:pPr marL="0" indent="0">
              <a:buNone/>
            </a:pPr>
            <a:r>
              <a:rPr lang="be-BY" dirty="0" smtClean="0"/>
              <a:t>   Прыслоўе + </a:t>
            </a:r>
            <a:r>
              <a:rPr lang="be-BY" dirty="0"/>
              <a:t>-эй,-ей;</a:t>
            </a:r>
            <a:endParaRPr lang="ru-RU" dirty="0"/>
          </a:p>
          <a:p>
            <a:pPr marL="0" indent="0">
              <a:buNone/>
            </a:pPr>
            <a:r>
              <a:rPr lang="be-BY" dirty="0" smtClean="0"/>
              <a:t>   </a:t>
            </a:r>
            <a:r>
              <a:rPr lang="be-BY" sz="2400" dirty="0" smtClean="0"/>
              <a:t>Або </a:t>
            </a:r>
            <a:r>
              <a:rPr lang="be-BY" sz="2400" dirty="0"/>
              <a:t>ад іншых </a:t>
            </a:r>
            <a:r>
              <a:rPr lang="be-BY" sz="2400" dirty="0" smtClean="0"/>
              <a:t>асноў: </a:t>
            </a:r>
          </a:p>
          <a:p>
            <a:pPr marL="0" indent="0">
              <a:buNone/>
            </a:pPr>
            <a:r>
              <a:rPr lang="be-BY" sz="2400" dirty="0"/>
              <a:t>д</a:t>
            </a:r>
            <a:r>
              <a:rPr lang="be-BY" sz="2400" dirty="0" smtClean="0"/>
              <a:t>обра – лепш, дрэнна – горш,</a:t>
            </a:r>
          </a:p>
          <a:p>
            <a:pPr marL="0" indent="0">
              <a:buNone/>
            </a:pPr>
            <a:r>
              <a:rPr lang="be-BY" sz="2400" dirty="0"/>
              <a:t>м</a:t>
            </a:r>
            <a:r>
              <a:rPr lang="be-BY" sz="2400" dirty="0" smtClean="0"/>
              <a:t>ала – менш, многа - больш</a:t>
            </a:r>
            <a:endParaRPr lang="be-BY" dirty="0" smtClean="0"/>
          </a:p>
          <a:p>
            <a:pPr marL="0" indent="0" algn="ctr">
              <a:buNone/>
            </a:pPr>
            <a:endParaRPr lang="be-BY" sz="28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be-BY" sz="2800" dirty="0" smtClean="0">
                <a:solidFill>
                  <a:srgbClr val="7030A0"/>
                </a:solidFill>
              </a:rPr>
              <a:t>Састаўная</a:t>
            </a:r>
            <a:endParaRPr lang="ru-RU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be-BY" dirty="0"/>
              <a:t>Больш (болей) + прыслоўе;</a:t>
            </a:r>
            <a:endParaRPr lang="ru-RU" dirty="0"/>
          </a:p>
          <a:p>
            <a:pPr marL="0" indent="0" algn="ctr">
              <a:buNone/>
            </a:pPr>
            <a:r>
              <a:rPr lang="be-BY" dirty="0"/>
              <a:t>Менш (меней) + прыслоўе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7981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e-BY" sz="2800" dirty="0">
                <a:solidFill>
                  <a:srgbClr val="C00000"/>
                </a:solidFill>
              </a:rPr>
              <a:t>Найвышэйшая </a:t>
            </a:r>
            <a:r>
              <a:rPr lang="be-BY" sz="2800" dirty="0" smtClean="0">
                <a:solidFill>
                  <a:srgbClr val="C00000"/>
                </a:solidFill>
              </a:rPr>
              <a:t>ступень</a:t>
            </a:r>
          </a:p>
          <a:p>
            <a:pPr marL="0" indent="0" algn="ctr">
              <a:buNone/>
            </a:pPr>
            <a:r>
              <a:rPr lang="be-BY" sz="2800" dirty="0" smtClean="0">
                <a:solidFill>
                  <a:srgbClr val="7030A0"/>
                </a:solidFill>
              </a:rPr>
              <a:t>Простая</a:t>
            </a:r>
          </a:p>
          <a:p>
            <a:pPr marL="0" indent="0" algn="ctr">
              <a:buNone/>
            </a:pPr>
            <a:r>
              <a:rPr lang="be-BY" dirty="0"/>
              <a:t>Най- + простая форма вышэйшай </a:t>
            </a:r>
            <a:r>
              <a:rPr lang="be-BY" dirty="0" smtClean="0"/>
              <a:t>ступені, </a:t>
            </a:r>
          </a:p>
          <a:p>
            <a:pPr marL="0" indent="0" algn="ctr">
              <a:buNone/>
            </a:pPr>
            <a:r>
              <a:rPr lang="be-BY" dirty="0" smtClean="0"/>
              <a:t>а таксама далучэннем да формы вышэйшай ступені прыслоўя слоў  </a:t>
            </a:r>
            <a:r>
              <a:rPr lang="be-BY" dirty="0" smtClean="0">
                <a:solidFill>
                  <a:srgbClr val="C00000"/>
                </a:solidFill>
              </a:rPr>
              <a:t>за ўсё</a:t>
            </a:r>
            <a:r>
              <a:rPr lang="be-BY" dirty="0" smtClean="0"/>
              <a:t>, </a:t>
            </a:r>
            <a:r>
              <a:rPr lang="be-BY" dirty="0" smtClean="0">
                <a:solidFill>
                  <a:srgbClr val="C00000"/>
                </a:solidFill>
              </a:rPr>
              <a:t>за ўсіх</a:t>
            </a:r>
            <a:endParaRPr lang="be-BY" dirty="0" smtClean="0"/>
          </a:p>
          <a:p>
            <a:pPr marL="0" indent="0" algn="ctr">
              <a:buNone/>
            </a:pPr>
            <a:r>
              <a:rPr lang="be-BY" sz="2800" dirty="0" smtClean="0">
                <a:solidFill>
                  <a:srgbClr val="7030A0"/>
                </a:solidFill>
              </a:rPr>
              <a:t>Састаўная</a:t>
            </a:r>
          </a:p>
          <a:p>
            <a:pPr marL="0" indent="0" algn="ctr">
              <a:buNone/>
            </a:pPr>
            <a:r>
              <a:rPr lang="be-BY" dirty="0"/>
              <a:t>Надзвычай, найбольш, найменш  + прыслоўе</a:t>
            </a:r>
            <a:endParaRPr lang="ru-RU" dirty="0"/>
          </a:p>
          <a:p>
            <a:pPr marL="0" indent="0">
              <a:buNone/>
            </a:pPr>
            <a:r>
              <a:rPr lang="be-BY" dirty="0"/>
              <a:t> 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0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/>
              <a:t>Спосабы ўтварэння прыслоўяў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2400" dirty="0"/>
              <a:t>Прыслоўі ўтвараюцца з дапамогай</a:t>
            </a:r>
            <a:r>
              <a:rPr lang="be-BY" sz="2400" dirty="0" smtClean="0"/>
              <a:t>:</a:t>
            </a:r>
          </a:p>
          <a:p>
            <a:pPr marL="0" indent="0">
              <a:buNone/>
            </a:pP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Прыставак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доўга 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надоўга</a:t>
            </a:r>
          </a:p>
          <a:p>
            <a:pPr marL="0" indent="0">
              <a:buNone/>
            </a:pP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Суфіксаў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бегчы - бегма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Прыставак і суфіксаў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be-BY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– дадому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Постфіксаў 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  калі 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– калісьці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e-BY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Зліцця </a:t>
            </a: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слоў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штодзень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e-BY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Паўтору слоў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даўным-даўно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7" y="1412776"/>
            <a:ext cx="4416581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b="1" dirty="0" smtClean="0">
                <a:solidFill>
                  <a:srgbClr val="7030A0"/>
                </a:solidFill>
              </a:rPr>
              <a:t>АД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508104" y="233802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965304" y="2153362"/>
            <a:ext cx="2567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лічэбнікаў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08104" y="28529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940152" y="2624391"/>
            <a:ext cx="2567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назоўнікаў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508104" y="3429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 flipH="1">
            <a:off x="5965303" y="3178014"/>
            <a:ext cx="242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прыметнікаў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508104" y="400474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014352" y="3773916"/>
            <a:ext cx="2783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займеннікаў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508104" y="450912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029863" y="4220192"/>
            <a:ext cx="2448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дзеясловаў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557152" y="5023914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046631" y="4788461"/>
            <a:ext cx="271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прыслоўяў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0662" y="2184139"/>
            <a:ext cx="1369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(двойчы)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560331" y="2682209"/>
            <a:ext cx="1500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dirty="0" smtClean="0"/>
              <a:t>(вечарам)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788776" y="3228945"/>
            <a:ext cx="1298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dirty="0" smtClean="0"/>
              <a:t>(холадна)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799551" y="3820082"/>
            <a:ext cx="1111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dirty="0" smtClean="0"/>
              <a:t>(нашто)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4276238"/>
            <a:ext cx="117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dirty="0" smtClean="0"/>
              <a:t>(бягом)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723376" y="4834627"/>
            <a:ext cx="1284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dirty="0" smtClean="0"/>
              <a:t>(патроху)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45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</TotalTime>
  <Words>1944</Words>
  <Application>Microsoft Office PowerPoint</Application>
  <PresentationFormat>Экран (4:3)</PresentationFormat>
  <Paragraphs>337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Поток</vt:lpstr>
      <vt:lpstr>1_Оформление по умолчанию</vt:lpstr>
      <vt:lpstr>Презентация PowerPoint</vt:lpstr>
      <vt:lpstr>Весна. Март, апрель, май.</vt:lpstr>
      <vt:lpstr>В е с н а. М а й. М а р т. А п р е л ь.</vt:lpstr>
      <vt:lpstr>Рабочая карта ўрока</vt:lpstr>
      <vt:lpstr>В е с н а. М а й. М а р т. А п р е л ь.</vt:lpstr>
      <vt:lpstr>В е с н а. М а й. М а р т. А п р е л ь.</vt:lpstr>
      <vt:lpstr>В е с н а. М а й. М а р т. А п р е л ь.</vt:lpstr>
      <vt:lpstr>Ступені параўнання прыслоўяў</vt:lpstr>
      <vt:lpstr>Спосабы ўтварэння прыслоўяў</vt:lpstr>
      <vt:lpstr>Правапіс прыслоўяў</vt:lpstr>
      <vt:lpstr>Правапіс прыслоўяў</vt:lpstr>
      <vt:lpstr>Правапіс прыслоўяў</vt:lpstr>
      <vt:lpstr>В е с н а. М а й. М а р т. А п р е л ь.</vt:lpstr>
      <vt:lpstr>В е с н а. М а й. М а р т. А п р е л ь.</vt:lpstr>
      <vt:lpstr>К нам весна шагает быстрыми шагами. И сугробы тают под её ногами. Чёрные проталины на полях видны. Верно, очень тёплые ноги у весны.</vt:lpstr>
      <vt:lpstr>К нам весна шагает быстрыми шагами. И сугробы тают под её ногами. Чёрные проталины на полях видны. Верно, очень тёплые ноги у весны.</vt:lpstr>
      <vt:lpstr>В е с н а. М а й. М а р т. А п р е л ь.</vt:lpstr>
      <vt:lpstr>Сон-трава.</vt:lpstr>
      <vt:lpstr>В е с н а. М а й. М а р т. А п р е л ь.</vt:lpstr>
      <vt:lpstr>В е с н а. М а й. М а р т. А п р е л ь.</vt:lpstr>
      <vt:lpstr>Фальклор   Рубрыка “Мудрасць народных назіранняў”  </vt:lpstr>
      <vt:lpstr>В е с н а. М а й. М а р т. А п р е л ь.</vt:lpstr>
      <vt:lpstr>В е с н а. М а й. М а р т. А п р е л ь.</vt:lpstr>
      <vt:lpstr> Складанне сінквейна “Прыслоўе”  </vt:lpstr>
      <vt:lpstr>                      Дамашняе заданне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Пралеска</dc:title>
  <cp:lastModifiedBy>Admin</cp:lastModifiedBy>
  <cp:revision>51</cp:revision>
  <dcterms:modified xsi:type="dcterms:W3CDTF">2012-02-17T06:33:03Z</dcterms:modified>
</cp:coreProperties>
</file>